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6"/>
    <p:sldId id="257" r:id="rId67"/>
    <p:sldId id="258" r:id="rId68"/>
    <p:sldId id="259" r:id="rId69"/>
    <p:sldId id="260" r:id="rId70"/>
    <p:sldId id="261" r:id="rId71"/>
    <p:sldId id="262" r:id="rId72"/>
    <p:sldId id="263" r:id="rId73"/>
  </p:sldIdLst>
  <p:sldSz cx="18288000" cy="10287000"/>
  <p:notesSz cx="6858000" cy="9144000"/>
  <p:embeddedFontLst>
    <p:embeddedFont>
      <p:font typeface="Glacial Indifference" charset="1" panose="00000000000000000000"/>
      <p:regular r:id="rId6"/>
    </p:embeddedFont>
    <p:embeddedFont>
      <p:font typeface="Glacial Indifference Bold" charset="1" panose="00000800000000000000"/>
      <p:regular r:id="rId7"/>
    </p:embeddedFont>
    <p:embeddedFont>
      <p:font typeface="Glacial Indifference Italics" charset="1" panose="00000000000000000000"/>
      <p:regular r:id="rId8"/>
    </p:embeddedFont>
    <p:embeddedFont>
      <p:font typeface="Glacial Indifference Bold Italics" charset="1" panose="00000800000000000000"/>
      <p:regular r:id="rId9"/>
    </p:embeddedFont>
    <p:embeddedFont>
      <p:font typeface="Tenor Sans" charset="1" panose="02000000000000000000"/>
      <p:regular r:id="rId10"/>
    </p:embeddedFont>
    <p:embeddedFont>
      <p:font typeface="Arimo" charset="1" panose="020B0604020202020204"/>
      <p:regular r:id="rId11"/>
    </p:embeddedFont>
    <p:embeddedFont>
      <p:font typeface="Arimo Bold" charset="1" panose="020B0704020202020204"/>
      <p:regular r:id="rId12"/>
    </p:embeddedFont>
    <p:embeddedFont>
      <p:font typeface="Arimo Italics" charset="1" panose="020B0604020202090204"/>
      <p:regular r:id="rId13"/>
    </p:embeddedFont>
    <p:embeddedFont>
      <p:font typeface="Arimo Bold Italics" charset="1" panose="020B0704020202090204"/>
      <p:regular r:id="rId14"/>
    </p:embeddedFont>
    <p:embeddedFont>
      <p:font typeface="DM Sans" charset="1" panose="00000000000000000000"/>
      <p:regular r:id="rId15"/>
    </p:embeddedFont>
    <p:embeddedFont>
      <p:font typeface="DM Sans Bold" charset="1" panose="00000000000000000000"/>
      <p:regular r:id="rId16"/>
    </p:embeddedFont>
    <p:embeddedFont>
      <p:font typeface="DM Sans Italics" charset="1" panose="00000000000000000000"/>
      <p:regular r:id="rId17"/>
    </p:embeddedFont>
    <p:embeddedFont>
      <p:font typeface="DM Sans Bold Italics" charset="1" panose="00000000000000000000"/>
      <p:regular r:id="rId18"/>
    </p:embeddedFont>
    <p:embeddedFont>
      <p:font typeface="Marykate" charset="1" panose="00000000000000000000"/>
      <p:regular r:id="rId19"/>
    </p:embeddedFont>
    <p:embeddedFont>
      <p:font typeface="Codec Pro ExtraBold" charset="1" panose="00000700000000000000"/>
      <p:regular r:id="rId20"/>
    </p:embeddedFont>
    <p:embeddedFont>
      <p:font typeface="Codec Pro ExtraBold Bold" charset="1" panose="00000900000000000000"/>
      <p:regular r:id="rId21"/>
    </p:embeddedFont>
    <p:embeddedFont>
      <p:font typeface="Poppins" charset="1" panose="00000500000000000000"/>
      <p:regular r:id="rId22"/>
    </p:embeddedFont>
    <p:embeddedFont>
      <p:font typeface="Poppins Bold" charset="1" panose="00000800000000000000"/>
      <p:regular r:id="rId23"/>
    </p:embeddedFont>
    <p:embeddedFont>
      <p:font typeface="Poppins Italics" charset="1" panose="00000500000000000000"/>
      <p:regular r:id="rId24"/>
    </p:embeddedFont>
    <p:embeddedFont>
      <p:font typeface="Poppins Bold Italics" charset="1" panose="00000800000000000000"/>
      <p:regular r:id="rId25"/>
    </p:embeddedFont>
    <p:embeddedFont>
      <p:font typeface="Poppins Thin" charset="1" panose="00000300000000000000"/>
      <p:regular r:id="rId26"/>
    </p:embeddedFont>
    <p:embeddedFont>
      <p:font typeface="Poppins Thin Italics" charset="1" panose="00000300000000000000"/>
      <p:regular r:id="rId27"/>
    </p:embeddedFont>
    <p:embeddedFont>
      <p:font typeface="Poppins Extra-Light" charset="1" panose="00000300000000000000"/>
      <p:regular r:id="rId28"/>
    </p:embeddedFont>
    <p:embeddedFont>
      <p:font typeface="Poppins Extra-Light Italics" charset="1" panose="00000300000000000000"/>
      <p:regular r:id="rId29"/>
    </p:embeddedFont>
    <p:embeddedFont>
      <p:font typeface="Poppins Light" charset="1" panose="00000400000000000000"/>
      <p:regular r:id="rId30"/>
    </p:embeddedFont>
    <p:embeddedFont>
      <p:font typeface="Poppins Light Italics" charset="1" panose="00000400000000000000"/>
      <p:regular r:id="rId31"/>
    </p:embeddedFont>
    <p:embeddedFont>
      <p:font typeface="Poppins Medium" charset="1" panose="00000600000000000000"/>
      <p:regular r:id="rId32"/>
    </p:embeddedFont>
    <p:embeddedFont>
      <p:font typeface="Poppins Medium Italics" charset="1" panose="00000600000000000000"/>
      <p:regular r:id="rId33"/>
    </p:embeddedFont>
    <p:embeddedFont>
      <p:font typeface="Poppins Semi-Bold" charset="1" panose="00000700000000000000"/>
      <p:regular r:id="rId34"/>
    </p:embeddedFont>
    <p:embeddedFont>
      <p:font typeface="Poppins Semi-Bold Italics" charset="1" panose="00000700000000000000"/>
      <p:regular r:id="rId35"/>
    </p:embeddedFont>
    <p:embeddedFont>
      <p:font typeface="Poppins Ultra-Bold" charset="1" panose="00000900000000000000"/>
      <p:regular r:id="rId36"/>
    </p:embeddedFont>
    <p:embeddedFont>
      <p:font typeface="Poppins Ultra-Bold Italics" charset="1" panose="00000900000000000000"/>
      <p:regular r:id="rId37"/>
    </p:embeddedFont>
    <p:embeddedFont>
      <p:font typeface="Poppins Heavy" charset="1" panose="00000A00000000000000"/>
      <p:regular r:id="rId38"/>
    </p:embeddedFont>
    <p:embeddedFont>
      <p:font typeface="Poppins Heavy Italics" charset="1" panose="00000A00000000000000"/>
      <p:regular r:id="rId39"/>
    </p:embeddedFont>
    <p:embeddedFont>
      <p:font typeface="Now" charset="1" panose="00000500000000000000"/>
      <p:regular r:id="rId40"/>
    </p:embeddedFont>
    <p:embeddedFont>
      <p:font typeface="Now Bold" charset="1" panose="00000800000000000000"/>
      <p:regular r:id="rId41"/>
    </p:embeddedFont>
    <p:embeddedFont>
      <p:font typeface="Now Thin" charset="1" panose="00000300000000000000"/>
      <p:regular r:id="rId42"/>
    </p:embeddedFont>
    <p:embeddedFont>
      <p:font typeface="Now Light" charset="1" panose="00000400000000000000"/>
      <p:regular r:id="rId43"/>
    </p:embeddedFont>
    <p:embeddedFont>
      <p:font typeface="Now Medium" charset="1" panose="00000600000000000000"/>
      <p:regular r:id="rId44"/>
    </p:embeddedFont>
    <p:embeddedFont>
      <p:font typeface="Now Heavy" charset="1" panose="00000A00000000000000"/>
      <p:regular r:id="rId45"/>
    </p:embeddedFont>
    <p:embeddedFont>
      <p:font typeface="Open Sauce" charset="1" panose="00000500000000000000"/>
      <p:regular r:id="rId46"/>
    </p:embeddedFont>
    <p:embeddedFont>
      <p:font typeface="Open Sauce Bold" charset="1" panose="00000800000000000000"/>
      <p:regular r:id="rId47"/>
    </p:embeddedFont>
    <p:embeddedFont>
      <p:font typeface="Open Sauce Italics" charset="1" panose="00000500000000000000"/>
      <p:regular r:id="rId48"/>
    </p:embeddedFont>
    <p:embeddedFont>
      <p:font typeface="Open Sauce Bold Italics" charset="1" panose="00000800000000000000"/>
      <p:regular r:id="rId49"/>
    </p:embeddedFont>
    <p:embeddedFont>
      <p:font typeface="Open Sauce Light" charset="1" panose="00000400000000000000"/>
      <p:regular r:id="rId50"/>
    </p:embeddedFont>
    <p:embeddedFont>
      <p:font typeface="Open Sauce Light Italics" charset="1" panose="00000400000000000000"/>
      <p:regular r:id="rId51"/>
    </p:embeddedFont>
    <p:embeddedFont>
      <p:font typeface="Open Sauce Medium" charset="1" panose="00000600000000000000"/>
      <p:regular r:id="rId52"/>
    </p:embeddedFont>
    <p:embeddedFont>
      <p:font typeface="Open Sauce Medium Italics" charset="1" panose="00000600000000000000"/>
      <p:regular r:id="rId53"/>
    </p:embeddedFont>
    <p:embeddedFont>
      <p:font typeface="Open Sauce Semi-Bold" charset="1" panose="00000700000000000000"/>
      <p:regular r:id="rId54"/>
    </p:embeddedFont>
    <p:embeddedFont>
      <p:font typeface="Open Sauce Semi-Bold Italics" charset="1" panose="00000700000000000000"/>
      <p:regular r:id="rId55"/>
    </p:embeddedFont>
    <p:embeddedFont>
      <p:font typeface="Open Sauce Heavy" charset="1" panose="00000A00000000000000"/>
      <p:regular r:id="rId56"/>
    </p:embeddedFont>
    <p:embeddedFont>
      <p:font typeface="Open Sauce Heavy Italics" charset="1" panose="00000A00000000000000"/>
      <p:regular r:id="rId57"/>
    </p:embeddedFont>
    <p:embeddedFont>
      <p:font typeface="Open Sans" charset="1" panose="020B0606030504020204"/>
      <p:regular r:id="rId58"/>
    </p:embeddedFont>
    <p:embeddedFont>
      <p:font typeface="Open Sans Bold" charset="1" panose="020B0806030504020204"/>
      <p:regular r:id="rId59"/>
    </p:embeddedFont>
    <p:embeddedFont>
      <p:font typeface="Open Sans Italics" charset="1" panose="020B0606030504020204"/>
      <p:regular r:id="rId60"/>
    </p:embeddedFont>
    <p:embeddedFont>
      <p:font typeface="Open Sans Bold Italics" charset="1" panose="020B0806030504020204"/>
      <p:regular r:id="rId61"/>
    </p:embeddedFont>
    <p:embeddedFont>
      <p:font typeface="Open Sans Light" charset="1" panose="020B0306030504020204"/>
      <p:regular r:id="rId62"/>
    </p:embeddedFont>
    <p:embeddedFont>
      <p:font typeface="Open Sans Light Italics" charset="1" panose="020B0306030504020204"/>
      <p:regular r:id="rId63"/>
    </p:embeddedFont>
    <p:embeddedFont>
      <p:font typeface="Open Sans Ultra-Bold" charset="1" panose="00000000000000000000"/>
      <p:regular r:id="rId64"/>
    </p:embeddedFont>
    <p:embeddedFont>
      <p:font typeface="Open Sans Ultra-Bold Italics" charset="1" panose="00000000000000000000"/>
      <p:regular r:id="rId6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54" Target="fonts/font54.fntdata" Type="http://schemas.openxmlformats.org/officeDocument/2006/relationships/font"/><Relationship Id="rId55" Target="fonts/font55.fntdata" Type="http://schemas.openxmlformats.org/officeDocument/2006/relationships/font"/><Relationship Id="rId56" Target="fonts/font56.fntdata" Type="http://schemas.openxmlformats.org/officeDocument/2006/relationships/font"/><Relationship Id="rId57" Target="fonts/font57.fntdata" Type="http://schemas.openxmlformats.org/officeDocument/2006/relationships/font"/><Relationship Id="rId58" Target="fonts/font58.fntdata" Type="http://schemas.openxmlformats.org/officeDocument/2006/relationships/font"/><Relationship Id="rId59" Target="fonts/font59.fntdata" Type="http://schemas.openxmlformats.org/officeDocument/2006/relationships/font"/><Relationship Id="rId6" Target="fonts/font6.fntdata" Type="http://schemas.openxmlformats.org/officeDocument/2006/relationships/font"/><Relationship Id="rId60" Target="fonts/font60.fntdata" Type="http://schemas.openxmlformats.org/officeDocument/2006/relationships/font"/><Relationship Id="rId61" Target="fonts/font61.fntdata" Type="http://schemas.openxmlformats.org/officeDocument/2006/relationships/font"/><Relationship Id="rId62" Target="fonts/font62.fntdata" Type="http://schemas.openxmlformats.org/officeDocument/2006/relationships/font"/><Relationship Id="rId63" Target="fonts/font63.fntdata" Type="http://schemas.openxmlformats.org/officeDocument/2006/relationships/font"/><Relationship Id="rId64" Target="fonts/font64.fntdata" Type="http://schemas.openxmlformats.org/officeDocument/2006/relationships/font"/><Relationship Id="rId65" Target="fonts/font65.fntdata" Type="http://schemas.openxmlformats.org/officeDocument/2006/relationships/font"/><Relationship Id="rId66" Target="slides/slide1.xml" Type="http://schemas.openxmlformats.org/officeDocument/2006/relationships/slide"/><Relationship Id="rId67" Target="slides/slide2.xml" Type="http://schemas.openxmlformats.org/officeDocument/2006/relationships/slide"/><Relationship Id="rId68" Target="slides/slide3.xml" Type="http://schemas.openxmlformats.org/officeDocument/2006/relationships/slide"/><Relationship Id="rId69" Target="slides/slide4.xml" Type="http://schemas.openxmlformats.org/officeDocument/2006/relationships/slide"/><Relationship Id="rId7" Target="fonts/font7.fntdata" Type="http://schemas.openxmlformats.org/officeDocument/2006/relationships/font"/><Relationship Id="rId70" Target="slides/slide5.xml" Type="http://schemas.openxmlformats.org/officeDocument/2006/relationships/slide"/><Relationship Id="rId71" Target="slides/slide6.xml" Type="http://schemas.openxmlformats.org/officeDocument/2006/relationships/slide"/><Relationship Id="rId72" Target="slides/slide7.xml" Type="http://schemas.openxmlformats.org/officeDocument/2006/relationships/slide"/><Relationship Id="rId73" Target="slides/slide8.xml" Type="http://schemas.openxmlformats.org/officeDocument/2006/relationships/slide"/><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4.png>
</file>

<file path=ppt/media/image5.pn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jpe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 Id="rId6" Target="../media/image1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jpeg" Type="http://schemas.openxmlformats.org/officeDocument/2006/relationships/image"/><Relationship Id="rId4" Target="../media/image16.png" Type="http://schemas.openxmlformats.org/officeDocument/2006/relationships/image"/><Relationship Id="rId5" Target="../media/image17.png" Type="http://schemas.openxmlformats.org/officeDocument/2006/relationships/image"/><Relationship Id="rId6" Target="../media/image1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jpeg" Type="http://schemas.openxmlformats.org/officeDocument/2006/relationships/image"/><Relationship Id="rId4" Target="../media/image19.png" Type="http://schemas.openxmlformats.org/officeDocument/2006/relationships/image"/><Relationship Id="rId5" Target="../media/image20.png" Type="http://schemas.openxmlformats.org/officeDocument/2006/relationships/image"/><Relationship Id="rId6" Target="../media/image2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0.png" Type="http://schemas.openxmlformats.org/officeDocument/2006/relationships/image"/><Relationship Id="rId11" Target="../media/image31.svg" Type="http://schemas.openxmlformats.org/officeDocument/2006/relationships/image"/><Relationship Id="rId12" Target="../media/image32.png" Type="http://schemas.openxmlformats.org/officeDocument/2006/relationships/image"/><Relationship Id="rId13" Target="../media/image33.svg" Type="http://schemas.openxmlformats.org/officeDocument/2006/relationships/image"/><Relationship Id="rId2" Target="../media/image22.png" Type="http://schemas.openxmlformats.org/officeDocument/2006/relationships/image"/><Relationship Id="rId3" Target="../media/image23.svg" Type="http://schemas.openxmlformats.org/officeDocument/2006/relationships/image"/><Relationship Id="rId4" Target="../media/image24.png" Type="http://schemas.openxmlformats.org/officeDocument/2006/relationships/image"/><Relationship Id="rId5" Target="../media/image25.svg" Type="http://schemas.openxmlformats.org/officeDocument/2006/relationships/image"/><Relationship Id="rId6" Target="../media/image26.png" Type="http://schemas.openxmlformats.org/officeDocument/2006/relationships/image"/><Relationship Id="rId7" Target="../media/image27.svg" Type="http://schemas.openxmlformats.org/officeDocument/2006/relationships/image"/><Relationship Id="rId8" Target="../media/image28.png" Type="http://schemas.openxmlformats.org/officeDocument/2006/relationships/image"/><Relationship Id="rId9" Target="../media/image29.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grpSp>
        <p:nvGrpSpPr>
          <p:cNvPr name="Group 2" id="2"/>
          <p:cNvGrpSpPr/>
          <p:nvPr/>
        </p:nvGrpSpPr>
        <p:grpSpPr>
          <a:xfrm rot="-5400000">
            <a:off x="11392544" y="4154952"/>
            <a:ext cx="11958151" cy="1929323"/>
            <a:chOff x="0" y="0"/>
            <a:chExt cx="3149472" cy="508135"/>
          </a:xfrm>
        </p:grpSpPr>
        <p:sp>
          <p:nvSpPr>
            <p:cNvPr name="Freeform 3" id="3"/>
            <p:cNvSpPr/>
            <p:nvPr/>
          </p:nvSpPr>
          <p:spPr>
            <a:xfrm flipH="false" flipV="false" rot="0">
              <a:off x="0" y="0"/>
              <a:ext cx="3149472" cy="508135"/>
            </a:xfrm>
            <a:custGeom>
              <a:avLst/>
              <a:gdLst/>
              <a:ahLst/>
              <a:cxnLst/>
              <a:rect r="r" b="b" t="t" l="l"/>
              <a:pathLst>
                <a:path h="508135" w="3149472">
                  <a:moveTo>
                    <a:pt x="0" y="0"/>
                  </a:moveTo>
                  <a:lnTo>
                    <a:pt x="3149472" y="0"/>
                  </a:lnTo>
                  <a:lnTo>
                    <a:pt x="3149472" y="508135"/>
                  </a:lnTo>
                  <a:lnTo>
                    <a:pt x="0" y="508135"/>
                  </a:lnTo>
                  <a:close/>
                </a:path>
              </a:pathLst>
            </a:custGeom>
            <a:solidFill>
              <a:srgbClr val="145DA0"/>
            </a:solidFill>
          </p:spPr>
        </p:sp>
        <p:sp>
          <p:nvSpPr>
            <p:cNvPr name="TextBox 4" id="4"/>
            <p:cNvSpPr txBox="true"/>
            <p:nvPr/>
          </p:nvSpPr>
          <p:spPr>
            <a:xfrm>
              <a:off x="0" y="-28575"/>
              <a:ext cx="3149472" cy="536710"/>
            </a:xfrm>
            <a:prstGeom prst="rect">
              <a:avLst/>
            </a:prstGeom>
          </p:spPr>
          <p:txBody>
            <a:bodyPr anchor="ctr" rtlCol="false" tIns="50800" lIns="50800" bIns="50800" rIns="50800"/>
            <a:lstStyle/>
            <a:p>
              <a:pPr algn="ctr">
                <a:lnSpc>
                  <a:spcPts val="2590"/>
                </a:lnSpc>
              </a:pPr>
            </a:p>
          </p:txBody>
        </p:sp>
      </p:grpSp>
      <p:sp>
        <p:nvSpPr>
          <p:cNvPr name="Freeform 5" id="5"/>
          <p:cNvSpPr/>
          <p:nvPr/>
        </p:nvSpPr>
        <p:spPr>
          <a:xfrm flipH="false" flipV="false" rot="0">
            <a:off x="11208957" y="-1011147"/>
            <a:ext cx="2647750" cy="2647750"/>
          </a:xfrm>
          <a:custGeom>
            <a:avLst/>
            <a:gdLst/>
            <a:ahLst/>
            <a:cxnLst/>
            <a:rect r="r" b="b" t="t" l="l"/>
            <a:pathLst>
              <a:path h="2647750" w="2647750">
                <a:moveTo>
                  <a:pt x="0" y="0"/>
                </a:moveTo>
                <a:lnTo>
                  <a:pt x="2647750" y="0"/>
                </a:lnTo>
                <a:lnTo>
                  <a:pt x="2647750" y="2647750"/>
                </a:lnTo>
                <a:lnTo>
                  <a:pt x="0" y="26477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0380940" y="649592"/>
            <a:ext cx="7516996" cy="8987817"/>
            <a:chOff x="0" y="0"/>
            <a:chExt cx="8603361" cy="10286746"/>
          </a:xfrm>
        </p:grpSpPr>
        <p:sp>
          <p:nvSpPr>
            <p:cNvPr name="Freeform 7" id="7"/>
            <p:cNvSpPr/>
            <p:nvPr/>
          </p:nvSpPr>
          <p:spPr>
            <a:xfrm flipH="false" flipV="false" rot="0">
              <a:off x="-2794" y="-127"/>
              <a:ext cx="8606155" cy="10286873"/>
            </a:xfrm>
            <a:custGeom>
              <a:avLst/>
              <a:gdLst/>
              <a:ahLst/>
              <a:cxnLst/>
              <a:rect r="r" b="b" t="t" l="l"/>
              <a:pathLst>
                <a:path h="10286873" w="8606155">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4"/>
              <a:stretch>
                <a:fillRect l="-39838" t="0" r="-39838" b="0"/>
              </a:stretch>
            </a:blipFill>
          </p:spPr>
        </p:sp>
      </p:grpSp>
      <p:sp>
        <p:nvSpPr>
          <p:cNvPr name="Freeform 8" id="8"/>
          <p:cNvSpPr/>
          <p:nvPr/>
        </p:nvSpPr>
        <p:spPr>
          <a:xfrm flipH="false" flipV="false" rot="0">
            <a:off x="-295175" y="8630507"/>
            <a:ext cx="2647750" cy="2647750"/>
          </a:xfrm>
          <a:custGeom>
            <a:avLst/>
            <a:gdLst/>
            <a:ahLst/>
            <a:cxnLst/>
            <a:rect r="r" b="b" t="t" l="l"/>
            <a:pathLst>
              <a:path h="2647750" w="2647750">
                <a:moveTo>
                  <a:pt x="0" y="0"/>
                </a:moveTo>
                <a:lnTo>
                  <a:pt x="2647750" y="0"/>
                </a:lnTo>
                <a:lnTo>
                  <a:pt x="2647750" y="2647751"/>
                </a:lnTo>
                <a:lnTo>
                  <a:pt x="0" y="26477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0" y="51317"/>
            <a:ext cx="5086350" cy="1565031"/>
          </a:xfrm>
          <a:custGeom>
            <a:avLst/>
            <a:gdLst/>
            <a:ahLst/>
            <a:cxnLst/>
            <a:rect r="r" b="b" t="t" l="l"/>
            <a:pathLst>
              <a:path h="1565031" w="5086350">
                <a:moveTo>
                  <a:pt x="0" y="0"/>
                </a:moveTo>
                <a:lnTo>
                  <a:pt x="5086350" y="0"/>
                </a:lnTo>
                <a:lnTo>
                  <a:pt x="5086350" y="1565031"/>
                </a:lnTo>
                <a:lnTo>
                  <a:pt x="0" y="1565031"/>
                </a:lnTo>
                <a:lnTo>
                  <a:pt x="0" y="0"/>
                </a:lnTo>
                <a:close/>
              </a:path>
            </a:pathLst>
          </a:custGeom>
          <a:blipFill>
            <a:blip r:embed="rId5"/>
            <a:stretch>
              <a:fillRect l="0" t="0" r="0" b="0"/>
            </a:stretch>
          </a:blipFill>
        </p:spPr>
      </p:sp>
      <p:sp>
        <p:nvSpPr>
          <p:cNvPr name="TextBox 10" id="10"/>
          <p:cNvSpPr txBox="true"/>
          <p:nvPr/>
        </p:nvSpPr>
        <p:spPr>
          <a:xfrm rot="0">
            <a:off x="1028700" y="6382875"/>
            <a:ext cx="7398573" cy="780875"/>
          </a:xfrm>
          <a:prstGeom prst="rect">
            <a:avLst/>
          </a:prstGeom>
        </p:spPr>
        <p:txBody>
          <a:bodyPr anchor="t" rtlCol="false" tIns="0" lIns="0" bIns="0" rIns="0">
            <a:spAutoFit/>
          </a:bodyPr>
          <a:lstStyle/>
          <a:p>
            <a:pPr>
              <a:lnSpc>
                <a:spcPts val="3131"/>
              </a:lnSpc>
            </a:pPr>
            <a:r>
              <a:rPr lang="en-US" sz="2545">
                <a:solidFill>
                  <a:srgbClr val="56AEFF"/>
                </a:solidFill>
                <a:latin typeface="DM Sans Italics"/>
              </a:rPr>
              <a:t>Autor: Gino Alejandro Meza Chuquihuaita</a:t>
            </a:r>
          </a:p>
          <a:p>
            <a:pPr>
              <a:lnSpc>
                <a:spcPts val="3131"/>
              </a:lnSpc>
            </a:pPr>
            <a:r>
              <a:rPr lang="en-US" sz="2545">
                <a:solidFill>
                  <a:srgbClr val="56AEFF"/>
                </a:solidFill>
                <a:latin typeface="DM Sans Italics"/>
              </a:rPr>
              <a:t>Fecha de realización del Informe: 24/03/204</a:t>
            </a:r>
          </a:p>
          <a:p>
            <a:pPr algn="l" marL="0" indent="0" lvl="0">
              <a:lnSpc>
                <a:spcPts val="3131"/>
              </a:lnSpc>
              <a:spcBef>
                <a:spcPct val="0"/>
              </a:spcBef>
            </a:pPr>
          </a:p>
        </p:txBody>
      </p:sp>
      <p:sp>
        <p:nvSpPr>
          <p:cNvPr name="TextBox 11" id="11"/>
          <p:cNvSpPr txBox="true"/>
          <p:nvPr/>
        </p:nvSpPr>
        <p:spPr>
          <a:xfrm rot="0">
            <a:off x="1028700" y="3527884"/>
            <a:ext cx="9742496" cy="1443990"/>
          </a:xfrm>
          <a:prstGeom prst="rect">
            <a:avLst/>
          </a:prstGeom>
        </p:spPr>
        <p:txBody>
          <a:bodyPr anchor="t" rtlCol="false" tIns="0" lIns="0" bIns="0" rIns="0">
            <a:spAutoFit/>
          </a:bodyPr>
          <a:lstStyle/>
          <a:p>
            <a:pPr>
              <a:lnSpc>
                <a:spcPts val="11398"/>
              </a:lnSpc>
            </a:pPr>
            <a:r>
              <a:rPr lang="en-US" sz="9498">
                <a:solidFill>
                  <a:srgbClr val="FFFBFB"/>
                </a:solidFill>
                <a:latin typeface="Now Bold"/>
              </a:rPr>
              <a:t>INFORME DE LA</a:t>
            </a:r>
          </a:p>
        </p:txBody>
      </p:sp>
      <p:sp>
        <p:nvSpPr>
          <p:cNvPr name="TextBox 12" id="12"/>
          <p:cNvSpPr txBox="true"/>
          <p:nvPr/>
        </p:nvSpPr>
        <p:spPr>
          <a:xfrm rot="0">
            <a:off x="1028700" y="4966159"/>
            <a:ext cx="8115300" cy="1436588"/>
          </a:xfrm>
          <a:prstGeom prst="rect">
            <a:avLst/>
          </a:prstGeom>
        </p:spPr>
        <p:txBody>
          <a:bodyPr anchor="t" rtlCol="false" tIns="0" lIns="0" bIns="0" rIns="0">
            <a:spAutoFit/>
          </a:bodyPr>
          <a:lstStyle/>
          <a:p>
            <a:pPr>
              <a:lnSpc>
                <a:spcPts val="11398"/>
              </a:lnSpc>
            </a:pPr>
            <a:r>
              <a:rPr lang="en-US" sz="9498">
                <a:solidFill>
                  <a:srgbClr val="56AEFF"/>
                </a:solidFill>
                <a:latin typeface="Now Bold"/>
              </a:rPr>
              <a:t>PAGINA WEB</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249484" y="4602915"/>
            <a:ext cx="13789032" cy="4098942"/>
            <a:chOff x="0" y="0"/>
            <a:chExt cx="3631679" cy="1079557"/>
          </a:xfrm>
        </p:grpSpPr>
        <p:sp>
          <p:nvSpPr>
            <p:cNvPr name="Freeform 3" id="3"/>
            <p:cNvSpPr/>
            <p:nvPr/>
          </p:nvSpPr>
          <p:spPr>
            <a:xfrm flipH="false" flipV="false" rot="0">
              <a:off x="0" y="0"/>
              <a:ext cx="3631679" cy="1079557"/>
            </a:xfrm>
            <a:custGeom>
              <a:avLst/>
              <a:gdLst/>
              <a:ahLst/>
              <a:cxnLst/>
              <a:rect r="r" b="b" t="t" l="l"/>
              <a:pathLst>
                <a:path h="1079557" w="3631679">
                  <a:moveTo>
                    <a:pt x="19651" y="0"/>
                  </a:moveTo>
                  <a:lnTo>
                    <a:pt x="3612028" y="0"/>
                  </a:lnTo>
                  <a:cubicBezTo>
                    <a:pt x="3617240" y="0"/>
                    <a:pt x="3622238" y="2070"/>
                    <a:pt x="3625924" y="5756"/>
                  </a:cubicBezTo>
                  <a:cubicBezTo>
                    <a:pt x="3629609" y="9441"/>
                    <a:pt x="3631679" y="14439"/>
                    <a:pt x="3631679" y="19651"/>
                  </a:cubicBezTo>
                  <a:lnTo>
                    <a:pt x="3631679" y="1059906"/>
                  </a:lnTo>
                  <a:cubicBezTo>
                    <a:pt x="3631679" y="1070759"/>
                    <a:pt x="3622881" y="1079557"/>
                    <a:pt x="3612028" y="1079557"/>
                  </a:cubicBezTo>
                  <a:lnTo>
                    <a:pt x="19651" y="1079557"/>
                  </a:lnTo>
                  <a:cubicBezTo>
                    <a:pt x="8798" y="1079557"/>
                    <a:pt x="0" y="1070759"/>
                    <a:pt x="0" y="1059906"/>
                  </a:cubicBezTo>
                  <a:lnTo>
                    <a:pt x="0" y="19651"/>
                  </a:lnTo>
                  <a:cubicBezTo>
                    <a:pt x="0" y="8798"/>
                    <a:pt x="8798" y="0"/>
                    <a:pt x="19651" y="0"/>
                  </a:cubicBezTo>
                  <a:close/>
                </a:path>
              </a:pathLst>
            </a:custGeom>
            <a:solidFill>
              <a:srgbClr val="BFD1E1"/>
            </a:solidFill>
          </p:spPr>
        </p:sp>
        <p:sp>
          <p:nvSpPr>
            <p:cNvPr name="TextBox 4" id="4"/>
            <p:cNvSpPr txBox="true"/>
            <p:nvPr/>
          </p:nvSpPr>
          <p:spPr>
            <a:xfrm>
              <a:off x="0" y="-38100"/>
              <a:ext cx="3631679" cy="1117657"/>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1309982"/>
            <a:ext cx="4060780" cy="406078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0" t="0" r="0" b="0"/>
              </a:stretch>
            </a:blipFill>
          </p:spPr>
        </p:sp>
      </p:grpSp>
      <p:sp>
        <p:nvSpPr>
          <p:cNvPr name="TextBox 7" id="7"/>
          <p:cNvSpPr txBox="true"/>
          <p:nvPr/>
        </p:nvSpPr>
        <p:spPr>
          <a:xfrm rot="0">
            <a:off x="5456869" y="1340835"/>
            <a:ext cx="8893844" cy="1451010"/>
          </a:xfrm>
          <a:prstGeom prst="rect">
            <a:avLst/>
          </a:prstGeom>
        </p:spPr>
        <p:txBody>
          <a:bodyPr anchor="t" rtlCol="false" tIns="0" lIns="0" bIns="0" rIns="0">
            <a:spAutoFit/>
          </a:bodyPr>
          <a:lstStyle/>
          <a:p>
            <a:pPr algn="ctr">
              <a:lnSpc>
                <a:spcPts val="10679"/>
              </a:lnSpc>
            </a:pPr>
            <a:r>
              <a:rPr lang="en-US" sz="11608" spc="-963">
                <a:solidFill>
                  <a:srgbClr val="022033"/>
                </a:solidFill>
                <a:latin typeface="Glacial Indifference"/>
              </a:rPr>
              <a:t>INTRODUCCION</a:t>
            </a:r>
          </a:p>
        </p:txBody>
      </p:sp>
      <p:sp>
        <p:nvSpPr>
          <p:cNvPr name="Freeform 8" id="8"/>
          <p:cNvSpPr/>
          <p:nvPr/>
        </p:nvSpPr>
        <p:spPr>
          <a:xfrm flipH="false" flipV="false" rot="0">
            <a:off x="13764581" y="150980"/>
            <a:ext cx="4372659" cy="4878220"/>
          </a:xfrm>
          <a:custGeom>
            <a:avLst/>
            <a:gdLst/>
            <a:ahLst/>
            <a:cxnLst/>
            <a:rect r="r" b="b" t="t" l="l"/>
            <a:pathLst>
              <a:path h="4878220" w="4372659">
                <a:moveTo>
                  <a:pt x="0" y="0"/>
                </a:moveTo>
                <a:lnTo>
                  <a:pt x="4372659" y="0"/>
                </a:lnTo>
                <a:lnTo>
                  <a:pt x="4372659" y="4878220"/>
                </a:lnTo>
                <a:lnTo>
                  <a:pt x="0" y="48782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3937287" y="5214746"/>
            <a:ext cx="10413426" cy="2743836"/>
          </a:xfrm>
          <a:prstGeom prst="rect">
            <a:avLst/>
          </a:prstGeom>
        </p:spPr>
        <p:txBody>
          <a:bodyPr anchor="t" rtlCol="false" tIns="0" lIns="0" bIns="0" rIns="0">
            <a:spAutoFit/>
          </a:bodyPr>
          <a:lstStyle/>
          <a:p>
            <a:pPr algn="ctr">
              <a:lnSpc>
                <a:spcPts val="3639"/>
              </a:lnSpc>
              <a:spcBef>
                <a:spcPct val="0"/>
              </a:spcBef>
            </a:pPr>
            <a:r>
              <a:rPr lang="en-US" sz="2599" spc="145">
                <a:solidFill>
                  <a:srgbClr val="022033"/>
                </a:solidFill>
                <a:latin typeface="Tenor Sans"/>
              </a:rPr>
              <a:t>El informe tiene como objetivo informar a los usuarios sobre nuevas funcionalidades, cambios en la plataforma, mejoras en la experiencia del usuario y cualquier información importante relacionada con la página web. Esto incluye detalles sobre las actualizaciones y su impacto en la experiencia del usuario.</a:t>
            </a:r>
          </a:p>
        </p:txBody>
      </p:sp>
      <p:sp>
        <p:nvSpPr>
          <p:cNvPr name="TextBox 10" id="10"/>
          <p:cNvSpPr txBox="true"/>
          <p:nvPr/>
        </p:nvSpPr>
        <p:spPr>
          <a:xfrm rot="0">
            <a:off x="6082133" y="3264172"/>
            <a:ext cx="6552362" cy="598275"/>
          </a:xfrm>
          <a:prstGeom prst="rect">
            <a:avLst/>
          </a:prstGeom>
        </p:spPr>
        <p:txBody>
          <a:bodyPr anchor="t" rtlCol="false" tIns="0" lIns="0" bIns="0" rIns="0">
            <a:spAutoFit/>
          </a:bodyPr>
          <a:lstStyle/>
          <a:p>
            <a:pPr algn="ctr">
              <a:lnSpc>
                <a:spcPts val="4840"/>
              </a:lnSpc>
              <a:spcBef>
                <a:spcPct val="0"/>
              </a:spcBef>
            </a:pPr>
            <a:r>
              <a:rPr lang="en-US" sz="3457" spc="193">
                <a:solidFill>
                  <a:srgbClr val="022033"/>
                </a:solidFill>
                <a:latin typeface="Tenor Sans"/>
              </a:rPr>
              <a:t>OBJETIVO DEL INFORME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20653" y="3584842"/>
            <a:ext cx="8240661" cy="5288481"/>
            <a:chOff x="0" y="0"/>
            <a:chExt cx="2170380" cy="1392851"/>
          </a:xfrm>
        </p:grpSpPr>
        <p:sp>
          <p:nvSpPr>
            <p:cNvPr name="Freeform 3" id="3"/>
            <p:cNvSpPr/>
            <p:nvPr/>
          </p:nvSpPr>
          <p:spPr>
            <a:xfrm flipH="false" flipV="false" rot="0">
              <a:off x="0" y="0"/>
              <a:ext cx="2170380" cy="1392851"/>
            </a:xfrm>
            <a:custGeom>
              <a:avLst/>
              <a:gdLst/>
              <a:ahLst/>
              <a:cxnLst/>
              <a:rect r="r" b="b" t="t" l="l"/>
              <a:pathLst>
                <a:path h="1392851" w="2170380">
                  <a:moveTo>
                    <a:pt x="47913" y="0"/>
                  </a:moveTo>
                  <a:lnTo>
                    <a:pt x="2122467" y="0"/>
                  </a:lnTo>
                  <a:cubicBezTo>
                    <a:pt x="2148928" y="0"/>
                    <a:pt x="2170380" y="21452"/>
                    <a:pt x="2170380" y="47913"/>
                  </a:cubicBezTo>
                  <a:lnTo>
                    <a:pt x="2170380" y="1344938"/>
                  </a:lnTo>
                  <a:cubicBezTo>
                    <a:pt x="2170380" y="1357645"/>
                    <a:pt x="2165332" y="1369832"/>
                    <a:pt x="2156346" y="1378818"/>
                  </a:cubicBezTo>
                  <a:cubicBezTo>
                    <a:pt x="2147361" y="1387803"/>
                    <a:pt x="2135174" y="1392851"/>
                    <a:pt x="2122467" y="1392851"/>
                  </a:cubicBezTo>
                  <a:lnTo>
                    <a:pt x="47913" y="1392851"/>
                  </a:lnTo>
                  <a:cubicBezTo>
                    <a:pt x="21452" y="1392851"/>
                    <a:pt x="0" y="1371400"/>
                    <a:pt x="0" y="1344938"/>
                  </a:cubicBezTo>
                  <a:lnTo>
                    <a:pt x="0" y="47913"/>
                  </a:lnTo>
                  <a:cubicBezTo>
                    <a:pt x="0" y="21452"/>
                    <a:pt x="21452" y="0"/>
                    <a:pt x="47913" y="0"/>
                  </a:cubicBezTo>
                  <a:close/>
                </a:path>
              </a:pathLst>
            </a:custGeom>
            <a:solidFill>
              <a:srgbClr val="96B5D3"/>
            </a:solidFill>
          </p:spPr>
        </p:sp>
        <p:sp>
          <p:nvSpPr>
            <p:cNvPr name="TextBox 4" id="4"/>
            <p:cNvSpPr txBox="true"/>
            <p:nvPr/>
          </p:nvSpPr>
          <p:spPr>
            <a:xfrm>
              <a:off x="0" y="-38100"/>
              <a:ext cx="2170380" cy="1430951"/>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5456869" y="831655"/>
            <a:ext cx="7374262" cy="2803560"/>
          </a:xfrm>
          <a:prstGeom prst="rect">
            <a:avLst/>
          </a:prstGeom>
        </p:spPr>
        <p:txBody>
          <a:bodyPr anchor="t" rtlCol="false" tIns="0" lIns="0" bIns="0" rIns="0">
            <a:spAutoFit/>
          </a:bodyPr>
          <a:lstStyle/>
          <a:p>
            <a:pPr algn="ctr">
              <a:lnSpc>
                <a:spcPts val="10679"/>
              </a:lnSpc>
            </a:pPr>
            <a:r>
              <a:rPr lang="en-US" sz="11608">
                <a:solidFill>
                  <a:srgbClr val="022033"/>
                </a:solidFill>
                <a:latin typeface="Glacial Indifference"/>
              </a:rPr>
              <a:t>TENEMOS TAMBIEN</a:t>
            </a:r>
          </a:p>
        </p:txBody>
      </p:sp>
      <p:sp>
        <p:nvSpPr>
          <p:cNvPr name="TextBox 6" id="6"/>
          <p:cNvSpPr txBox="true"/>
          <p:nvPr/>
        </p:nvSpPr>
        <p:spPr>
          <a:xfrm rot="0">
            <a:off x="621452" y="3699142"/>
            <a:ext cx="7439064" cy="1051871"/>
          </a:xfrm>
          <a:prstGeom prst="rect">
            <a:avLst/>
          </a:prstGeom>
        </p:spPr>
        <p:txBody>
          <a:bodyPr anchor="t" rtlCol="false" tIns="0" lIns="0" bIns="0" rIns="0">
            <a:spAutoFit/>
          </a:bodyPr>
          <a:lstStyle/>
          <a:p>
            <a:pPr algn="ctr">
              <a:lnSpc>
                <a:spcPts val="4049"/>
              </a:lnSpc>
            </a:pPr>
            <a:r>
              <a:rPr lang="en-US" sz="4401" spc="246">
                <a:solidFill>
                  <a:srgbClr val="022033"/>
                </a:solidFill>
                <a:latin typeface="Tenor Sans"/>
              </a:rPr>
              <a:t>IMPORTANCIA DE LA PAGINA WEB</a:t>
            </a:r>
          </a:p>
        </p:txBody>
      </p:sp>
      <p:sp>
        <p:nvSpPr>
          <p:cNvPr name="TextBox 7" id="7"/>
          <p:cNvSpPr txBox="true"/>
          <p:nvPr/>
        </p:nvSpPr>
        <p:spPr>
          <a:xfrm rot="0">
            <a:off x="220653" y="4636713"/>
            <a:ext cx="8240661" cy="4267200"/>
          </a:xfrm>
          <a:prstGeom prst="rect">
            <a:avLst/>
          </a:prstGeom>
        </p:spPr>
        <p:txBody>
          <a:bodyPr anchor="t" rtlCol="false" tIns="0" lIns="0" bIns="0" rIns="0">
            <a:spAutoFit/>
          </a:bodyPr>
          <a:lstStyle/>
          <a:p>
            <a:pPr algn="ctr">
              <a:lnSpc>
                <a:spcPts val="4200"/>
              </a:lnSpc>
              <a:spcBef>
                <a:spcPct val="0"/>
              </a:spcBef>
            </a:pPr>
            <a:r>
              <a:rPr lang="en-US" sz="3000" spc="168">
                <a:solidFill>
                  <a:srgbClr val="022033"/>
                </a:solidFill>
                <a:latin typeface="Tenor Sans"/>
              </a:rPr>
              <a:t>Un informe claro y actualizado sobre la página web de Ingeniería de Sistemas e Informática es fundamental para atraer estudiantes, mejorar la navegación, fortalecer la imagen de la carrera y fomentar la interacción con la comunidad, siendo crucial para su éxito.</a:t>
            </a:r>
          </a:p>
        </p:txBody>
      </p:sp>
      <p:grpSp>
        <p:nvGrpSpPr>
          <p:cNvPr name="Group 8" id="8"/>
          <p:cNvGrpSpPr/>
          <p:nvPr/>
        </p:nvGrpSpPr>
        <p:grpSpPr>
          <a:xfrm rot="0">
            <a:off x="9826685" y="3584842"/>
            <a:ext cx="6606519" cy="5288481"/>
            <a:chOff x="0" y="0"/>
            <a:chExt cx="1739988" cy="1392851"/>
          </a:xfrm>
        </p:grpSpPr>
        <p:sp>
          <p:nvSpPr>
            <p:cNvPr name="Freeform 9" id="9"/>
            <p:cNvSpPr/>
            <p:nvPr/>
          </p:nvSpPr>
          <p:spPr>
            <a:xfrm flipH="false" flipV="false" rot="0">
              <a:off x="0" y="0"/>
              <a:ext cx="1739989" cy="1392851"/>
            </a:xfrm>
            <a:custGeom>
              <a:avLst/>
              <a:gdLst/>
              <a:ahLst/>
              <a:cxnLst/>
              <a:rect r="r" b="b" t="t" l="l"/>
              <a:pathLst>
                <a:path h="1392851" w="1739989">
                  <a:moveTo>
                    <a:pt x="59765" y="0"/>
                  </a:moveTo>
                  <a:lnTo>
                    <a:pt x="1680224" y="0"/>
                  </a:lnTo>
                  <a:cubicBezTo>
                    <a:pt x="1696074" y="0"/>
                    <a:pt x="1711276" y="6297"/>
                    <a:pt x="1722484" y="17505"/>
                  </a:cubicBezTo>
                  <a:cubicBezTo>
                    <a:pt x="1733692" y="28713"/>
                    <a:pt x="1739989" y="43914"/>
                    <a:pt x="1739989" y="59765"/>
                  </a:cubicBezTo>
                  <a:lnTo>
                    <a:pt x="1739989" y="1333086"/>
                  </a:lnTo>
                  <a:cubicBezTo>
                    <a:pt x="1739989" y="1348937"/>
                    <a:pt x="1733692" y="1364138"/>
                    <a:pt x="1722484" y="1375346"/>
                  </a:cubicBezTo>
                  <a:cubicBezTo>
                    <a:pt x="1711276" y="1386555"/>
                    <a:pt x="1696074" y="1392851"/>
                    <a:pt x="1680224" y="1392851"/>
                  </a:cubicBezTo>
                  <a:lnTo>
                    <a:pt x="59765" y="1392851"/>
                  </a:lnTo>
                  <a:cubicBezTo>
                    <a:pt x="43914" y="1392851"/>
                    <a:pt x="28713" y="1386555"/>
                    <a:pt x="17505" y="1375346"/>
                  </a:cubicBezTo>
                  <a:cubicBezTo>
                    <a:pt x="6297" y="1364138"/>
                    <a:pt x="0" y="1348937"/>
                    <a:pt x="0" y="1333086"/>
                  </a:cubicBezTo>
                  <a:lnTo>
                    <a:pt x="0" y="59765"/>
                  </a:lnTo>
                  <a:cubicBezTo>
                    <a:pt x="0" y="43914"/>
                    <a:pt x="6297" y="28713"/>
                    <a:pt x="17505" y="17505"/>
                  </a:cubicBezTo>
                  <a:cubicBezTo>
                    <a:pt x="28713" y="6297"/>
                    <a:pt x="43914" y="0"/>
                    <a:pt x="59765" y="0"/>
                  </a:cubicBezTo>
                  <a:close/>
                </a:path>
              </a:pathLst>
            </a:custGeom>
            <a:solidFill>
              <a:srgbClr val="568AB9"/>
            </a:solidFill>
          </p:spPr>
        </p:sp>
        <p:sp>
          <p:nvSpPr>
            <p:cNvPr name="TextBox 10" id="10"/>
            <p:cNvSpPr txBox="true"/>
            <p:nvPr/>
          </p:nvSpPr>
          <p:spPr>
            <a:xfrm>
              <a:off x="0" y="-38100"/>
              <a:ext cx="1739988" cy="1430951"/>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9410412" y="3757737"/>
            <a:ext cx="7439064" cy="1051871"/>
          </a:xfrm>
          <a:prstGeom prst="rect">
            <a:avLst/>
          </a:prstGeom>
        </p:spPr>
        <p:txBody>
          <a:bodyPr anchor="t" rtlCol="false" tIns="0" lIns="0" bIns="0" rIns="0">
            <a:spAutoFit/>
          </a:bodyPr>
          <a:lstStyle/>
          <a:p>
            <a:pPr algn="ctr">
              <a:lnSpc>
                <a:spcPts val="4049"/>
              </a:lnSpc>
            </a:pPr>
            <a:r>
              <a:rPr lang="en-US" sz="4401" spc="246">
                <a:solidFill>
                  <a:srgbClr val="022033"/>
                </a:solidFill>
                <a:latin typeface="Tenor Sans"/>
              </a:rPr>
              <a:t>OBJETIVOS DEL ANALISIS</a:t>
            </a:r>
          </a:p>
        </p:txBody>
      </p:sp>
      <p:sp>
        <p:nvSpPr>
          <p:cNvPr name="TextBox 12" id="12"/>
          <p:cNvSpPr txBox="true"/>
          <p:nvPr/>
        </p:nvSpPr>
        <p:spPr>
          <a:xfrm rot="0">
            <a:off x="10040999" y="4741630"/>
            <a:ext cx="6392205" cy="3733800"/>
          </a:xfrm>
          <a:prstGeom prst="rect">
            <a:avLst/>
          </a:prstGeom>
        </p:spPr>
        <p:txBody>
          <a:bodyPr anchor="t" rtlCol="false" tIns="0" lIns="0" bIns="0" rIns="0">
            <a:spAutoFit/>
          </a:bodyPr>
          <a:lstStyle/>
          <a:p>
            <a:pPr algn="ctr">
              <a:lnSpc>
                <a:spcPts val="4200"/>
              </a:lnSpc>
              <a:spcBef>
                <a:spcPct val="0"/>
              </a:spcBef>
            </a:pPr>
            <a:r>
              <a:rPr lang="en-US" sz="3000" spc="168">
                <a:solidFill>
                  <a:srgbClr val="022033"/>
                </a:solidFill>
                <a:latin typeface="Tenor Sans"/>
              </a:rPr>
              <a:t>Evaluar, medir y mejorar la usabilidad, la efectividad y la comunicación del informe para optimizar su impacto y satisfacer las necesidades de los usuarios y la carrera de Ingeniería de Sistemas.</a:t>
            </a:r>
          </a:p>
        </p:txBody>
      </p:sp>
      <p:sp>
        <p:nvSpPr>
          <p:cNvPr name="Freeform 13" id="13"/>
          <p:cNvSpPr/>
          <p:nvPr/>
        </p:nvSpPr>
        <p:spPr>
          <a:xfrm flipH="false" flipV="false" rot="-10800000">
            <a:off x="-202604" y="-22693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4" id="14"/>
          <p:cNvGrpSpPr/>
          <p:nvPr/>
        </p:nvGrpSpPr>
        <p:grpSpPr>
          <a:xfrm rot="0">
            <a:off x="6959212" y="8475430"/>
            <a:ext cx="971055" cy="934870"/>
            <a:chOff x="0" y="0"/>
            <a:chExt cx="255751" cy="246221"/>
          </a:xfrm>
        </p:grpSpPr>
        <p:sp>
          <p:nvSpPr>
            <p:cNvPr name="Freeform 15" id="15"/>
            <p:cNvSpPr/>
            <p:nvPr/>
          </p:nvSpPr>
          <p:spPr>
            <a:xfrm flipH="false" flipV="false" rot="0">
              <a:off x="0" y="0"/>
              <a:ext cx="255751" cy="246221"/>
            </a:xfrm>
            <a:custGeom>
              <a:avLst/>
              <a:gdLst/>
              <a:ahLst/>
              <a:cxnLst/>
              <a:rect r="r" b="b" t="t" l="l"/>
              <a:pathLst>
                <a:path h="246221" w="255751">
                  <a:moveTo>
                    <a:pt x="123111" y="0"/>
                  </a:moveTo>
                  <a:lnTo>
                    <a:pt x="132641" y="0"/>
                  </a:lnTo>
                  <a:cubicBezTo>
                    <a:pt x="200633" y="0"/>
                    <a:pt x="255751" y="55118"/>
                    <a:pt x="255751" y="123111"/>
                  </a:cubicBezTo>
                  <a:lnTo>
                    <a:pt x="255751" y="123111"/>
                  </a:lnTo>
                  <a:cubicBezTo>
                    <a:pt x="255751" y="155761"/>
                    <a:pt x="242781" y="187075"/>
                    <a:pt x="219693" y="210163"/>
                  </a:cubicBezTo>
                  <a:cubicBezTo>
                    <a:pt x="196605" y="233251"/>
                    <a:pt x="165292" y="246221"/>
                    <a:pt x="132641" y="246221"/>
                  </a:cubicBezTo>
                  <a:lnTo>
                    <a:pt x="123111" y="246221"/>
                  </a:lnTo>
                  <a:cubicBezTo>
                    <a:pt x="55118" y="246221"/>
                    <a:pt x="0" y="191103"/>
                    <a:pt x="0" y="123111"/>
                  </a:cubicBezTo>
                  <a:lnTo>
                    <a:pt x="0" y="123111"/>
                  </a:lnTo>
                  <a:cubicBezTo>
                    <a:pt x="0" y="55118"/>
                    <a:pt x="55118" y="0"/>
                    <a:pt x="123111" y="0"/>
                  </a:cubicBezTo>
                  <a:close/>
                </a:path>
              </a:pathLst>
            </a:custGeom>
            <a:solidFill>
              <a:srgbClr val="BFD1E1"/>
            </a:solidFill>
          </p:spPr>
        </p:sp>
        <p:sp>
          <p:nvSpPr>
            <p:cNvPr name="TextBox 16" id="16"/>
            <p:cNvSpPr txBox="true"/>
            <p:nvPr/>
          </p:nvSpPr>
          <p:spPr>
            <a:xfrm>
              <a:off x="0" y="-38100"/>
              <a:ext cx="255751" cy="284321"/>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5070059" y="-1671910"/>
            <a:ext cx="4378481" cy="4378481"/>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FD1E1"/>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3607104"/>
            <a:ext cx="6308033" cy="6308033"/>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0" y="0"/>
                  </a:moveTo>
                  <a:cubicBezTo>
                    <a:pt x="0" y="3506470"/>
                    <a:pt x="2843530" y="6350000"/>
                    <a:pt x="6350000" y="6350000"/>
                  </a:cubicBezTo>
                  <a:lnTo>
                    <a:pt x="6350000" y="0"/>
                  </a:lnTo>
                  <a:lnTo>
                    <a:pt x="0" y="0"/>
                  </a:lnTo>
                  <a:close/>
                </a:path>
              </a:pathLst>
            </a:custGeom>
            <a:blipFill>
              <a:blip r:embed="rId2"/>
              <a:stretch>
                <a:fillRect l="-15843" t="0" r="-15843" b="0"/>
              </a:stretch>
            </a:blipFill>
          </p:spPr>
        </p:sp>
      </p:grpSp>
      <p:sp>
        <p:nvSpPr>
          <p:cNvPr name="TextBox 4" id="4"/>
          <p:cNvSpPr txBox="true"/>
          <p:nvPr/>
        </p:nvSpPr>
        <p:spPr>
          <a:xfrm rot="0">
            <a:off x="7753791" y="3540429"/>
            <a:ext cx="8443845" cy="6377532"/>
          </a:xfrm>
          <a:prstGeom prst="rect">
            <a:avLst/>
          </a:prstGeom>
        </p:spPr>
        <p:txBody>
          <a:bodyPr anchor="t" rtlCol="false" tIns="0" lIns="0" bIns="0" rIns="0">
            <a:spAutoFit/>
          </a:bodyPr>
          <a:lstStyle/>
          <a:p>
            <a:pPr marL="646562" indent="-323281" lvl="1">
              <a:lnSpc>
                <a:spcPts val="4192"/>
              </a:lnSpc>
              <a:buFont typeface="Arial"/>
              <a:buChar char="•"/>
            </a:pPr>
            <a:r>
              <a:rPr lang="en-US" sz="2994" spc="167">
                <a:solidFill>
                  <a:srgbClr val="022033"/>
                </a:solidFill>
                <a:latin typeface="Tenor Sans"/>
              </a:rPr>
              <a:t>El informe describe la creación de una réplica de la página web de la Universidad Continental, específicamente para la carrera de Ingeniería de Sistemas, alojada en GinoMeza.github.io. Esta réplica, desarrollada en HTML, busca emular las funcionalidades y estética de la página original, ofreciendo información sobre los beneficios de estudiar ingeniería de sistemas en la universidad.</a:t>
            </a:r>
          </a:p>
        </p:txBody>
      </p:sp>
      <p:sp>
        <p:nvSpPr>
          <p:cNvPr name="TextBox 5" id="5"/>
          <p:cNvSpPr txBox="true"/>
          <p:nvPr/>
        </p:nvSpPr>
        <p:spPr>
          <a:xfrm rot="0">
            <a:off x="1028700" y="794019"/>
            <a:ext cx="16230600" cy="2803560"/>
          </a:xfrm>
          <a:prstGeom prst="rect">
            <a:avLst/>
          </a:prstGeom>
        </p:spPr>
        <p:txBody>
          <a:bodyPr anchor="t" rtlCol="false" tIns="0" lIns="0" bIns="0" rIns="0">
            <a:spAutoFit/>
          </a:bodyPr>
          <a:lstStyle/>
          <a:p>
            <a:pPr algn="ctr">
              <a:lnSpc>
                <a:spcPts val="10679"/>
              </a:lnSpc>
            </a:pPr>
            <a:r>
              <a:rPr lang="en-US" sz="11608">
                <a:solidFill>
                  <a:srgbClr val="022033"/>
                </a:solidFill>
                <a:latin typeface="Glacial Indifference"/>
              </a:rPr>
              <a:t>DESCRIPCION DE LA PAGINA WEB</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204821" y="374453"/>
            <a:ext cx="17878359" cy="2165353"/>
            <a:chOff x="0" y="0"/>
            <a:chExt cx="4708703" cy="570299"/>
          </a:xfrm>
        </p:grpSpPr>
        <p:sp>
          <p:nvSpPr>
            <p:cNvPr name="Freeform 4" id="4"/>
            <p:cNvSpPr/>
            <p:nvPr/>
          </p:nvSpPr>
          <p:spPr>
            <a:xfrm flipH="false" flipV="false" rot="0">
              <a:off x="0" y="0"/>
              <a:ext cx="4708704" cy="570299"/>
            </a:xfrm>
            <a:custGeom>
              <a:avLst/>
              <a:gdLst/>
              <a:ahLst/>
              <a:cxnLst/>
              <a:rect r="r" b="b" t="t" l="l"/>
              <a:pathLst>
                <a:path h="570299" w="4708704">
                  <a:moveTo>
                    <a:pt x="0" y="0"/>
                  </a:moveTo>
                  <a:lnTo>
                    <a:pt x="4708704" y="0"/>
                  </a:lnTo>
                  <a:lnTo>
                    <a:pt x="4708704" y="570299"/>
                  </a:lnTo>
                  <a:lnTo>
                    <a:pt x="0" y="570299"/>
                  </a:lnTo>
                  <a:close/>
                </a:path>
              </a:pathLst>
            </a:custGeom>
            <a:solidFill>
              <a:srgbClr val="1C5739"/>
            </a:solidFill>
          </p:spPr>
        </p:sp>
        <p:sp>
          <p:nvSpPr>
            <p:cNvPr name="TextBox 5" id="5"/>
            <p:cNvSpPr txBox="true"/>
            <p:nvPr/>
          </p:nvSpPr>
          <p:spPr>
            <a:xfrm>
              <a:off x="0" y="-19050"/>
              <a:ext cx="4708703" cy="589349"/>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6" id="6"/>
          <p:cNvSpPr/>
          <p:nvPr/>
        </p:nvSpPr>
        <p:spPr>
          <a:xfrm flipH="false" flipV="false" rot="0">
            <a:off x="240084" y="385687"/>
            <a:ext cx="17786493" cy="2154119"/>
          </a:xfrm>
          <a:custGeom>
            <a:avLst/>
            <a:gdLst/>
            <a:ahLst/>
            <a:cxnLst/>
            <a:rect r="r" b="b" t="t" l="l"/>
            <a:pathLst>
              <a:path h="2154119" w="17786493">
                <a:moveTo>
                  <a:pt x="0" y="0"/>
                </a:moveTo>
                <a:lnTo>
                  <a:pt x="17786492" y="0"/>
                </a:lnTo>
                <a:lnTo>
                  <a:pt x="17786492" y="2154119"/>
                </a:lnTo>
                <a:lnTo>
                  <a:pt x="0" y="2154119"/>
                </a:lnTo>
                <a:lnTo>
                  <a:pt x="0" y="0"/>
                </a:lnTo>
                <a:close/>
              </a:path>
            </a:pathLst>
          </a:custGeom>
          <a:blipFill>
            <a:blip r:embed="rId3">
              <a:alphaModFix amt="18000"/>
            </a:blip>
            <a:stretch>
              <a:fillRect l="0" t="-225232" r="0" b="-225232"/>
            </a:stretch>
          </a:blipFill>
        </p:spPr>
      </p:sp>
      <p:grpSp>
        <p:nvGrpSpPr>
          <p:cNvPr name="Group 7" id="7"/>
          <p:cNvGrpSpPr/>
          <p:nvPr/>
        </p:nvGrpSpPr>
        <p:grpSpPr>
          <a:xfrm rot="0">
            <a:off x="6016482" y="3566227"/>
            <a:ext cx="58458" cy="5692073"/>
            <a:chOff x="0" y="0"/>
            <a:chExt cx="12543" cy="1221339"/>
          </a:xfrm>
        </p:grpSpPr>
        <p:sp>
          <p:nvSpPr>
            <p:cNvPr name="Freeform 8" id="8"/>
            <p:cNvSpPr/>
            <p:nvPr/>
          </p:nvSpPr>
          <p:spPr>
            <a:xfrm flipH="false" flipV="false" rot="0">
              <a:off x="0" y="0"/>
              <a:ext cx="12543" cy="1221339"/>
            </a:xfrm>
            <a:custGeom>
              <a:avLst/>
              <a:gdLst/>
              <a:ahLst/>
              <a:cxnLst/>
              <a:rect r="r" b="b" t="t" l="l"/>
              <a:pathLst>
                <a:path h="1221339" w="12543">
                  <a:moveTo>
                    <a:pt x="0" y="0"/>
                  </a:moveTo>
                  <a:lnTo>
                    <a:pt x="12543" y="0"/>
                  </a:lnTo>
                  <a:lnTo>
                    <a:pt x="12543" y="1221339"/>
                  </a:lnTo>
                  <a:lnTo>
                    <a:pt x="0" y="1221339"/>
                  </a:lnTo>
                  <a:close/>
                </a:path>
              </a:pathLst>
            </a:custGeom>
            <a:solidFill>
              <a:srgbClr val="009245"/>
            </a:solidFill>
          </p:spPr>
        </p:sp>
        <p:sp>
          <p:nvSpPr>
            <p:cNvPr name="TextBox 9" id="9"/>
            <p:cNvSpPr txBox="true"/>
            <p:nvPr/>
          </p:nvSpPr>
          <p:spPr>
            <a:xfrm>
              <a:off x="0" y="-19050"/>
              <a:ext cx="12543" cy="1240389"/>
            </a:xfrm>
            <a:prstGeom prst="rect">
              <a:avLst/>
            </a:prstGeom>
          </p:spPr>
          <p:txBody>
            <a:bodyPr anchor="ctr" rtlCol="false" tIns="50800" lIns="50800" bIns="50800" rIns="50800"/>
            <a:lstStyle/>
            <a:p>
              <a:pPr algn="ctr">
                <a:lnSpc>
                  <a:spcPts val="2859"/>
                </a:lnSpc>
              </a:pPr>
            </a:p>
          </p:txBody>
        </p:sp>
      </p:grpSp>
      <p:grpSp>
        <p:nvGrpSpPr>
          <p:cNvPr name="Group 10" id="10"/>
          <p:cNvGrpSpPr/>
          <p:nvPr/>
        </p:nvGrpSpPr>
        <p:grpSpPr>
          <a:xfrm rot="0">
            <a:off x="12213060" y="3566227"/>
            <a:ext cx="58458" cy="5692073"/>
            <a:chOff x="0" y="0"/>
            <a:chExt cx="12543" cy="1221339"/>
          </a:xfrm>
        </p:grpSpPr>
        <p:sp>
          <p:nvSpPr>
            <p:cNvPr name="Freeform 11" id="11"/>
            <p:cNvSpPr/>
            <p:nvPr/>
          </p:nvSpPr>
          <p:spPr>
            <a:xfrm flipH="false" flipV="false" rot="0">
              <a:off x="0" y="0"/>
              <a:ext cx="12543" cy="1221339"/>
            </a:xfrm>
            <a:custGeom>
              <a:avLst/>
              <a:gdLst/>
              <a:ahLst/>
              <a:cxnLst/>
              <a:rect r="r" b="b" t="t" l="l"/>
              <a:pathLst>
                <a:path h="1221339" w="12543">
                  <a:moveTo>
                    <a:pt x="0" y="0"/>
                  </a:moveTo>
                  <a:lnTo>
                    <a:pt x="12543" y="0"/>
                  </a:lnTo>
                  <a:lnTo>
                    <a:pt x="12543" y="1221339"/>
                  </a:lnTo>
                  <a:lnTo>
                    <a:pt x="0" y="1221339"/>
                  </a:lnTo>
                  <a:close/>
                </a:path>
              </a:pathLst>
            </a:custGeom>
            <a:solidFill>
              <a:srgbClr val="009245"/>
            </a:solidFill>
          </p:spPr>
        </p:sp>
        <p:sp>
          <p:nvSpPr>
            <p:cNvPr name="TextBox 12" id="12"/>
            <p:cNvSpPr txBox="true"/>
            <p:nvPr/>
          </p:nvSpPr>
          <p:spPr>
            <a:xfrm>
              <a:off x="0" y="-19050"/>
              <a:ext cx="12543" cy="1240389"/>
            </a:xfrm>
            <a:prstGeom prst="rect">
              <a:avLst/>
            </a:prstGeom>
          </p:spPr>
          <p:txBody>
            <a:bodyPr anchor="ctr" rtlCol="false" tIns="50800" lIns="50800" bIns="50800" rIns="50800"/>
            <a:lstStyle/>
            <a:p>
              <a:pPr algn="ctr">
                <a:lnSpc>
                  <a:spcPts val="2859"/>
                </a:lnSpc>
              </a:pPr>
            </a:p>
          </p:txBody>
        </p:sp>
      </p:grpSp>
      <p:sp>
        <p:nvSpPr>
          <p:cNvPr name="Freeform 13" id="13"/>
          <p:cNvSpPr/>
          <p:nvPr/>
        </p:nvSpPr>
        <p:spPr>
          <a:xfrm flipH="false" flipV="false" rot="0">
            <a:off x="1931609" y="2899706"/>
            <a:ext cx="2030722" cy="2076016"/>
          </a:xfrm>
          <a:custGeom>
            <a:avLst/>
            <a:gdLst/>
            <a:ahLst/>
            <a:cxnLst/>
            <a:rect r="r" b="b" t="t" l="l"/>
            <a:pathLst>
              <a:path h="2076016" w="2030722">
                <a:moveTo>
                  <a:pt x="0" y="0"/>
                </a:moveTo>
                <a:lnTo>
                  <a:pt x="2030721" y="0"/>
                </a:lnTo>
                <a:lnTo>
                  <a:pt x="2030721" y="2076017"/>
                </a:lnTo>
                <a:lnTo>
                  <a:pt x="0" y="2076017"/>
                </a:lnTo>
                <a:lnTo>
                  <a:pt x="0" y="0"/>
                </a:lnTo>
                <a:close/>
              </a:path>
            </a:pathLst>
          </a:custGeom>
          <a:blipFill>
            <a:blip r:embed="rId4"/>
            <a:stretch>
              <a:fillRect l="0" t="0" r="0" b="0"/>
            </a:stretch>
          </a:blipFill>
        </p:spPr>
      </p:sp>
      <p:sp>
        <p:nvSpPr>
          <p:cNvPr name="Freeform 14" id="14"/>
          <p:cNvSpPr/>
          <p:nvPr/>
        </p:nvSpPr>
        <p:spPr>
          <a:xfrm flipH="false" flipV="false" rot="0">
            <a:off x="8132340" y="2893826"/>
            <a:ext cx="2604442" cy="1927287"/>
          </a:xfrm>
          <a:custGeom>
            <a:avLst/>
            <a:gdLst/>
            <a:ahLst/>
            <a:cxnLst/>
            <a:rect r="r" b="b" t="t" l="l"/>
            <a:pathLst>
              <a:path h="1927287" w="2604442">
                <a:moveTo>
                  <a:pt x="0" y="0"/>
                </a:moveTo>
                <a:lnTo>
                  <a:pt x="2604443" y="0"/>
                </a:lnTo>
                <a:lnTo>
                  <a:pt x="2604443" y="1927287"/>
                </a:lnTo>
                <a:lnTo>
                  <a:pt x="0" y="1927287"/>
                </a:lnTo>
                <a:lnTo>
                  <a:pt x="0" y="0"/>
                </a:lnTo>
                <a:close/>
              </a:path>
            </a:pathLst>
          </a:custGeom>
          <a:blipFill>
            <a:blip r:embed="rId5"/>
            <a:stretch>
              <a:fillRect l="0" t="0" r="0" b="0"/>
            </a:stretch>
          </a:blipFill>
        </p:spPr>
      </p:sp>
      <p:sp>
        <p:nvSpPr>
          <p:cNvPr name="Freeform 15" id="15"/>
          <p:cNvSpPr/>
          <p:nvPr/>
        </p:nvSpPr>
        <p:spPr>
          <a:xfrm flipH="false" flipV="false" rot="0">
            <a:off x="14328918" y="2722628"/>
            <a:ext cx="2102307" cy="2098485"/>
          </a:xfrm>
          <a:custGeom>
            <a:avLst/>
            <a:gdLst/>
            <a:ahLst/>
            <a:cxnLst/>
            <a:rect r="r" b="b" t="t" l="l"/>
            <a:pathLst>
              <a:path h="2098485" w="2102307">
                <a:moveTo>
                  <a:pt x="0" y="0"/>
                </a:moveTo>
                <a:lnTo>
                  <a:pt x="2102307" y="0"/>
                </a:lnTo>
                <a:lnTo>
                  <a:pt x="2102307" y="2098485"/>
                </a:lnTo>
                <a:lnTo>
                  <a:pt x="0" y="2098485"/>
                </a:lnTo>
                <a:lnTo>
                  <a:pt x="0" y="0"/>
                </a:lnTo>
                <a:close/>
              </a:path>
            </a:pathLst>
          </a:custGeom>
          <a:blipFill>
            <a:blip r:embed="rId6"/>
            <a:stretch>
              <a:fillRect l="0" t="0" r="0" b="0"/>
            </a:stretch>
          </a:blipFill>
        </p:spPr>
      </p:sp>
      <p:sp>
        <p:nvSpPr>
          <p:cNvPr name="TextBox 16" id="16"/>
          <p:cNvSpPr txBox="true"/>
          <p:nvPr/>
        </p:nvSpPr>
        <p:spPr>
          <a:xfrm rot="0">
            <a:off x="261424" y="242379"/>
            <a:ext cx="17765153" cy="1536843"/>
          </a:xfrm>
          <a:prstGeom prst="rect">
            <a:avLst/>
          </a:prstGeom>
        </p:spPr>
        <p:txBody>
          <a:bodyPr anchor="t" rtlCol="false" tIns="0" lIns="0" bIns="0" rIns="0">
            <a:spAutoFit/>
          </a:bodyPr>
          <a:lstStyle/>
          <a:p>
            <a:pPr algn="ctr" marL="0" indent="0" lvl="0">
              <a:lnSpc>
                <a:spcPts val="11502"/>
              </a:lnSpc>
              <a:spcBef>
                <a:spcPct val="0"/>
              </a:spcBef>
            </a:pPr>
            <a:r>
              <a:rPr lang="en-US" sz="8335" spc="816">
                <a:solidFill>
                  <a:srgbClr val="FFFFFF"/>
                </a:solidFill>
                <a:latin typeface="Codec Pro ExtraBold"/>
              </a:rPr>
              <a:t>ANÁLISIS DE LA PAGINA WEB</a:t>
            </a:r>
          </a:p>
        </p:txBody>
      </p:sp>
      <p:sp>
        <p:nvSpPr>
          <p:cNvPr name="TextBox 17" id="17"/>
          <p:cNvSpPr txBox="true"/>
          <p:nvPr/>
        </p:nvSpPr>
        <p:spPr>
          <a:xfrm rot="0">
            <a:off x="7691169" y="5573154"/>
            <a:ext cx="3354201" cy="988838"/>
          </a:xfrm>
          <a:prstGeom prst="rect">
            <a:avLst/>
          </a:prstGeom>
        </p:spPr>
        <p:txBody>
          <a:bodyPr anchor="t" rtlCol="false" tIns="0" lIns="0" bIns="0" rIns="0">
            <a:spAutoFit/>
          </a:bodyPr>
          <a:lstStyle/>
          <a:p>
            <a:pPr algn="ctr">
              <a:lnSpc>
                <a:spcPts val="3966"/>
              </a:lnSpc>
            </a:pPr>
            <a:r>
              <a:rPr lang="en-US" sz="2874" spc="281">
                <a:solidFill>
                  <a:srgbClr val="231F20"/>
                </a:solidFill>
                <a:latin typeface="Open Sauce Bold"/>
              </a:rPr>
              <a:t>Diseño y usabilidad</a:t>
            </a:r>
          </a:p>
        </p:txBody>
      </p:sp>
      <p:sp>
        <p:nvSpPr>
          <p:cNvPr name="TextBox 18" id="18"/>
          <p:cNvSpPr txBox="true"/>
          <p:nvPr/>
        </p:nvSpPr>
        <p:spPr>
          <a:xfrm rot="0">
            <a:off x="1269869" y="5573154"/>
            <a:ext cx="3354201" cy="490144"/>
          </a:xfrm>
          <a:prstGeom prst="rect">
            <a:avLst/>
          </a:prstGeom>
        </p:spPr>
        <p:txBody>
          <a:bodyPr anchor="t" rtlCol="false" tIns="0" lIns="0" bIns="0" rIns="0">
            <a:spAutoFit/>
          </a:bodyPr>
          <a:lstStyle/>
          <a:p>
            <a:pPr algn="ctr">
              <a:lnSpc>
                <a:spcPts val="3966"/>
              </a:lnSpc>
            </a:pPr>
            <a:r>
              <a:rPr lang="en-US" sz="2874" spc="281">
                <a:solidFill>
                  <a:srgbClr val="231F20"/>
                </a:solidFill>
                <a:latin typeface="Open Sauce Bold"/>
              </a:rPr>
              <a:t>Navegabilidad</a:t>
            </a:r>
          </a:p>
        </p:txBody>
      </p:sp>
      <p:sp>
        <p:nvSpPr>
          <p:cNvPr name="TextBox 19" id="19"/>
          <p:cNvSpPr txBox="true"/>
          <p:nvPr/>
        </p:nvSpPr>
        <p:spPr>
          <a:xfrm rot="0">
            <a:off x="13663930" y="5707370"/>
            <a:ext cx="3354201" cy="490144"/>
          </a:xfrm>
          <a:prstGeom prst="rect">
            <a:avLst/>
          </a:prstGeom>
        </p:spPr>
        <p:txBody>
          <a:bodyPr anchor="t" rtlCol="false" tIns="0" lIns="0" bIns="0" rIns="0">
            <a:spAutoFit/>
          </a:bodyPr>
          <a:lstStyle/>
          <a:p>
            <a:pPr algn="ctr">
              <a:lnSpc>
                <a:spcPts val="3966"/>
              </a:lnSpc>
            </a:pPr>
            <a:r>
              <a:rPr lang="en-US" sz="2874" spc="281">
                <a:solidFill>
                  <a:srgbClr val="231F20"/>
                </a:solidFill>
                <a:latin typeface="Open Sauce Bold"/>
              </a:rPr>
              <a:t>Contenido</a:t>
            </a:r>
          </a:p>
        </p:txBody>
      </p:sp>
      <p:sp>
        <p:nvSpPr>
          <p:cNvPr name="TextBox 20" id="20"/>
          <p:cNvSpPr txBox="true"/>
          <p:nvPr/>
        </p:nvSpPr>
        <p:spPr>
          <a:xfrm rot="0">
            <a:off x="204821" y="6933962"/>
            <a:ext cx="5484298" cy="2301277"/>
          </a:xfrm>
          <a:prstGeom prst="rect">
            <a:avLst/>
          </a:prstGeom>
        </p:spPr>
        <p:txBody>
          <a:bodyPr anchor="t" rtlCol="false" tIns="0" lIns="0" bIns="0" rIns="0">
            <a:spAutoFit/>
          </a:bodyPr>
          <a:lstStyle/>
          <a:p>
            <a:pPr algn="ctr">
              <a:lnSpc>
                <a:spcPts val="3124"/>
              </a:lnSpc>
            </a:pPr>
            <a:r>
              <a:rPr lang="en-US" sz="2263" spc="221">
                <a:solidFill>
                  <a:srgbClr val="231F20"/>
                </a:solidFill>
                <a:latin typeface="Open Sauce"/>
              </a:rPr>
              <a:t>La estructura de la navegación no es tan buena, debido a que no tiene facilidad de lectura.</a:t>
            </a:r>
          </a:p>
          <a:p>
            <a:pPr algn="ctr">
              <a:lnSpc>
                <a:spcPts val="3124"/>
              </a:lnSpc>
            </a:pPr>
            <a:r>
              <a:rPr lang="en-US" sz="2263" spc="221">
                <a:solidFill>
                  <a:srgbClr val="231F20"/>
                </a:solidFill>
                <a:latin typeface="Open Sauce"/>
              </a:rPr>
              <a:t> No es fácil de encontrar información por lo que es copia de la original.</a:t>
            </a:r>
          </a:p>
        </p:txBody>
      </p:sp>
      <p:sp>
        <p:nvSpPr>
          <p:cNvPr name="TextBox 21" id="21"/>
          <p:cNvSpPr txBox="true"/>
          <p:nvPr/>
        </p:nvSpPr>
        <p:spPr>
          <a:xfrm rot="0">
            <a:off x="6401851" y="6933962"/>
            <a:ext cx="5484298" cy="1915456"/>
          </a:xfrm>
          <a:prstGeom prst="rect">
            <a:avLst/>
          </a:prstGeom>
        </p:spPr>
        <p:txBody>
          <a:bodyPr anchor="t" rtlCol="false" tIns="0" lIns="0" bIns="0" rIns="0">
            <a:spAutoFit/>
          </a:bodyPr>
          <a:lstStyle/>
          <a:p>
            <a:pPr algn="ctr">
              <a:lnSpc>
                <a:spcPts val="3124"/>
              </a:lnSpc>
            </a:pPr>
            <a:r>
              <a:rPr lang="en-US" sz="2263" spc="221">
                <a:solidFill>
                  <a:srgbClr val="231F20"/>
                </a:solidFill>
                <a:latin typeface="Open Sauce"/>
              </a:rPr>
              <a:t>El aspecto visual no es el mejor ya que no se utilizó algún tipo de programación en css ni java script y como experiencia del usuario no es la mejor.</a:t>
            </a:r>
          </a:p>
        </p:txBody>
      </p:sp>
      <p:sp>
        <p:nvSpPr>
          <p:cNvPr name="TextBox 22" id="22"/>
          <p:cNvSpPr txBox="true"/>
          <p:nvPr/>
        </p:nvSpPr>
        <p:spPr>
          <a:xfrm rot="0">
            <a:off x="12598882" y="6933962"/>
            <a:ext cx="5484298" cy="2687099"/>
          </a:xfrm>
          <a:prstGeom prst="rect">
            <a:avLst/>
          </a:prstGeom>
        </p:spPr>
        <p:txBody>
          <a:bodyPr anchor="t" rtlCol="false" tIns="0" lIns="0" bIns="0" rIns="0">
            <a:spAutoFit/>
          </a:bodyPr>
          <a:lstStyle/>
          <a:p>
            <a:pPr algn="ctr">
              <a:lnSpc>
                <a:spcPts val="3124"/>
              </a:lnSpc>
            </a:pPr>
            <a:r>
              <a:rPr lang="en-US" sz="2263" spc="221">
                <a:solidFill>
                  <a:srgbClr val="231F20"/>
                </a:solidFill>
                <a:latin typeface="Open Sauce"/>
              </a:rPr>
              <a:t>El contenido es claro y relevante porque es copia de la original y tiene el mismo contenido.</a:t>
            </a:r>
          </a:p>
          <a:p>
            <a:pPr algn="ctr">
              <a:lnSpc>
                <a:spcPts val="3124"/>
              </a:lnSpc>
            </a:pPr>
            <a:r>
              <a:rPr lang="en-US" sz="2263" spc="221">
                <a:solidFill>
                  <a:srgbClr val="231F20"/>
                </a:solidFill>
                <a:latin typeface="Open Sauce"/>
              </a:rPr>
              <a:t> La coherencia con el tono y estilo no es la mejor debido a dificultades de personalización.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204821" y="374453"/>
            <a:ext cx="17878359" cy="2165353"/>
            <a:chOff x="0" y="0"/>
            <a:chExt cx="4708703" cy="570299"/>
          </a:xfrm>
        </p:grpSpPr>
        <p:sp>
          <p:nvSpPr>
            <p:cNvPr name="Freeform 4" id="4"/>
            <p:cNvSpPr/>
            <p:nvPr/>
          </p:nvSpPr>
          <p:spPr>
            <a:xfrm flipH="false" flipV="false" rot="0">
              <a:off x="0" y="0"/>
              <a:ext cx="4708704" cy="570299"/>
            </a:xfrm>
            <a:custGeom>
              <a:avLst/>
              <a:gdLst/>
              <a:ahLst/>
              <a:cxnLst/>
              <a:rect r="r" b="b" t="t" l="l"/>
              <a:pathLst>
                <a:path h="570299" w="4708704">
                  <a:moveTo>
                    <a:pt x="0" y="0"/>
                  </a:moveTo>
                  <a:lnTo>
                    <a:pt x="4708704" y="0"/>
                  </a:lnTo>
                  <a:lnTo>
                    <a:pt x="4708704" y="570299"/>
                  </a:lnTo>
                  <a:lnTo>
                    <a:pt x="0" y="570299"/>
                  </a:lnTo>
                  <a:close/>
                </a:path>
              </a:pathLst>
            </a:custGeom>
            <a:solidFill>
              <a:srgbClr val="1C5739"/>
            </a:solidFill>
          </p:spPr>
        </p:sp>
        <p:sp>
          <p:nvSpPr>
            <p:cNvPr name="TextBox 5" id="5"/>
            <p:cNvSpPr txBox="true"/>
            <p:nvPr/>
          </p:nvSpPr>
          <p:spPr>
            <a:xfrm>
              <a:off x="0" y="-19050"/>
              <a:ext cx="4708703" cy="589349"/>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6" id="6"/>
          <p:cNvSpPr/>
          <p:nvPr/>
        </p:nvSpPr>
        <p:spPr>
          <a:xfrm flipH="false" flipV="false" rot="0">
            <a:off x="240084" y="385687"/>
            <a:ext cx="17786493" cy="2154119"/>
          </a:xfrm>
          <a:custGeom>
            <a:avLst/>
            <a:gdLst/>
            <a:ahLst/>
            <a:cxnLst/>
            <a:rect r="r" b="b" t="t" l="l"/>
            <a:pathLst>
              <a:path h="2154119" w="17786493">
                <a:moveTo>
                  <a:pt x="0" y="0"/>
                </a:moveTo>
                <a:lnTo>
                  <a:pt x="17786492" y="0"/>
                </a:lnTo>
                <a:lnTo>
                  <a:pt x="17786492" y="2154119"/>
                </a:lnTo>
                <a:lnTo>
                  <a:pt x="0" y="2154119"/>
                </a:lnTo>
                <a:lnTo>
                  <a:pt x="0" y="0"/>
                </a:lnTo>
                <a:close/>
              </a:path>
            </a:pathLst>
          </a:custGeom>
          <a:blipFill>
            <a:blip r:embed="rId3">
              <a:alphaModFix amt="18000"/>
            </a:blip>
            <a:stretch>
              <a:fillRect l="0" t="-225232" r="0" b="-225232"/>
            </a:stretch>
          </a:blipFill>
        </p:spPr>
      </p:sp>
      <p:grpSp>
        <p:nvGrpSpPr>
          <p:cNvPr name="Group 7" id="7"/>
          <p:cNvGrpSpPr/>
          <p:nvPr/>
        </p:nvGrpSpPr>
        <p:grpSpPr>
          <a:xfrm rot="0">
            <a:off x="6016482" y="3566227"/>
            <a:ext cx="58458" cy="5692073"/>
            <a:chOff x="0" y="0"/>
            <a:chExt cx="12543" cy="1221339"/>
          </a:xfrm>
        </p:grpSpPr>
        <p:sp>
          <p:nvSpPr>
            <p:cNvPr name="Freeform 8" id="8"/>
            <p:cNvSpPr/>
            <p:nvPr/>
          </p:nvSpPr>
          <p:spPr>
            <a:xfrm flipH="false" flipV="false" rot="0">
              <a:off x="0" y="0"/>
              <a:ext cx="12543" cy="1221339"/>
            </a:xfrm>
            <a:custGeom>
              <a:avLst/>
              <a:gdLst/>
              <a:ahLst/>
              <a:cxnLst/>
              <a:rect r="r" b="b" t="t" l="l"/>
              <a:pathLst>
                <a:path h="1221339" w="12543">
                  <a:moveTo>
                    <a:pt x="0" y="0"/>
                  </a:moveTo>
                  <a:lnTo>
                    <a:pt x="12543" y="0"/>
                  </a:lnTo>
                  <a:lnTo>
                    <a:pt x="12543" y="1221339"/>
                  </a:lnTo>
                  <a:lnTo>
                    <a:pt x="0" y="1221339"/>
                  </a:lnTo>
                  <a:close/>
                </a:path>
              </a:pathLst>
            </a:custGeom>
            <a:solidFill>
              <a:srgbClr val="009245"/>
            </a:solidFill>
          </p:spPr>
        </p:sp>
        <p:sp>
          <p:nvSpPr>
            <p:cNvPr name="TextBox 9" id="9"/>
            <p:cNvSpPr txBox="true"/>
            <p:nvPr/>
          </p:nvSpPr>
          <p:spPr>
            <a:xfrm>
              <a:off x="0" y="-19050"/>
              <a:ext cx="12543" cy="1240389"/>
            </a:xfrm>
            <a:prstGeom prst="rect">
              <a:avLst/>
            </a:prstGeom>
          </p:spPr>
          <p:txBody>
            <a:bodyPr anchor="ctr" rtlCol="false" tIns="50800" lIns="50800" bIns="50800" rIns="50800"/>
            <a:lstStyle/>
            <a:p>
              <a:pPr algn="ctr">
                <a:lnSpc>
                  <a:spcPts val="2859"/>
                </a:lnSpc>
              </a:pPr>
            </a:p>
          </p:txBody>
        </p:sp>
      </p:grpSp>
      <p:grpSp>
        <p:nvGrpSpPr>
          <p:cNvPr name="Group 10" id="10"/>
          <p:cNvGrpSpPr/>
          <p:nvPr/>
        </p:nvGrpSpPr>
        <p:grpSpPr>
          <a:xfrm rot="0">
            <a:off x="12213060" y="3566227"/>
            <a:ext cx="58458" cy="5692073"/>
            <a:chOff x="0" y="0"/>
            <a:chExt cx="12543" cy="1221339"/>
          </a:xfrm>
        </p:grpSpPr>
        <p:sp>
          <p:nvSpPr>
            <p:cNvPr name="Freeform 11" id="11"/>
            <p:cNvSpPr/>
            <p:nvPr/>
          </p:nvSpPr>
          <p:spPr>
            <a:xfrm flipH="false" flipV="false" rot="0">
              <a:off x="0" y="0"/>
              <a:ext cx="12543" cy="1221339"/>
            </a:xfrm>
            <a:custGeom>
              <a:avLst/>
              <a:gdLst/>
              <a:ahLst/>
              <a:cxnLst/>
              <a:rect r="r" b="b" t="t" l="l"/>
              <a:pathLst>
                <a:path h="1221339" w="12543">
                  <a:moveTo>
                    <a:pt x="0" y="0"/>
                  </a:moveTo>
                  <a:lnTo>
                    <a:pt x="12543" y="0"/>
                  </a:lnTo>
                  <a:lnTo>
                    <a:pt x="12543" y="1221339"/>
                  </a:lnTo>
                  <a:lnTo>
                    <a:pt x="0" y="1221339"/>
                  </a:lnTo>
                  <a:close/>
                </a:path>
              </a:pathLst>
            </a:custGeom>
            <a:solidFill>
              <a:srgbClr val="009245"/>
            </a:solidFill>
          </p:spPr>
        </p:sp>
        <p:sp>
          <p:nvSpPr>
            <p:cNvPr name="TextBox 12" id="12"/>
            <p:cNvSpPr txBox="true"/>
            <p:nvPr/>
          </p:nvSpPr>
          <p:spPr>
            <a:xfrm>
              <a:off x="0" y="-19050"/>
              <a:ext cx="12543" cy="1240389"/>
            </a:xfrm>
            <a:prstGeom prst="rect">
              <a:avLst/>
            </a:prstGeom>
          </p:spPr>
          <p:txBody>
            <a:bodyPr anchor="ctr" rtlCol="false" tIns="50800" lIns="50800" bIns="50800" rIns="50800"/>
            <a:lstStyle/>
            <a:p>
              <a:pPr algn="ctr">
                <a:lnSpc>
                  <a:spcPts val="2859"/>
                </a:lnSpc>
              </a:pPr>
            </a:p>
          </p:txBody>
        </p:sp>
      </p:grpSp>
      <p:sp>
        <p:nvSpPr>
          <p:cNvPr name="Freeform 13" id="13"/>
          <p:cNvSpPr/>
          <p:nvPr/>
        </p:nvSpPr>
        <p:spPr>
          <a:xfrm flipH="false" flipV="false" rot="0">
            <a:off x="1659840" y="2738458"/>
            <a:ext cx="2574259" cy="2560218"/>
          </a:xfrm>
          <a:custGeom>
            <a:avLst/>
            <a:gdLst/>
            <a:ahLst/>
            <a:cxnLst/>
            <a:rect r="r" b="b" t="t" l="l"/>
            <a:pathLst>
              <a:path h="2560218" w="2574259">
                <a:moveTo>
                  <a:pt x="0" y="0"/>
                </a:moveTo>
                <a:lnTo>
                  <a:pt x="2574259" y="0"/>
                </a:lnTo>
                <a:lnTo>
                  <a:pt x="2574259" y="2560218"/>
                </a:lnTo>
                <a:lnTo>
                  <a:pt x="0" y="2560218"/>
                </a:lnTo>
                <a:lnTo>
                  <a:pt x="0" y="0"/>
                </a:lnTo>
                <a:close/>
              </a:path>
            </a:pathLst>
          </a:custGeom>
          <a:blipFill>
            <a:blip r:embed="rId4"/>
            <a:stretch>
              <a:fillRect l="0" t="0" r="0" b="0"/>
            </a:stretch>
          </a:blipFill>
        </p:spPr>
      </p:sp>
      <p:sp>
        <p:nvSpPr>
          <p:cNvPr name="Freeform 14" id="14"/>
          <p:cNvSpPr/>
          <p:nvPr/>
        </p:nvSpPr>
        <p:spPr>
          <a:xfrm flipH="false" flipV="false" rot="0">
            <a:off x="7981486" y="2973647"/>
            <a:ext cx="2325028" cy="2325028"/>
          </a:xfrm>
          <a:custGeom>
            <a:avLst/>
            <a:gdLst/>
            <a:ahLst/>
            <a:cxnLst/>
            <a:rect r="r" b="b" t="t" l="l"/>
            <a:pathLst>
              <a:path h="2325028" w="2325028">
                <a:moveTo>
                  <a:pt x="0" y="0"/>
                </a:moveTo>
                <a:lnTo>
                  <a:pt x="2325028" y="0"/>
                </a:lnTo>
                <a:lnTo>
                  <a:pt x="2325028" y="2325029"/>
                </a:lnTo>
                <a:lnTo>
                  <a:pt x="0" y="2325029"/>
                </a:lnTo>
                <a:lnTo>
                  <a:pt x="0" y="0"/>
                </a:lnTo>
                <a:close/>
              </a:path>
            </a:pathLst>
          </a:custGeom>
          <a:blipFill>
            <a:blip r:embed="rId5"/>
            <a:stretch>
              <a:fillRect l="0" t="0" r="0" b="0"/>
            </a:stretch>
          </a:blipFill>
        </p:spPr>
      </p:sp>
      <p:sp>
        <p:nvSpPr>
          <p:cNvPr name="Freeform 15" id="15"/>
          <p:cNvSpPr/>
          <p:nvPr/>
        </p:nvSpPr>
        <p:spPr>
          <a:xfrm flipH="false" flipV="false" rot="0">
            <a:off x="13676743" y="3303906"/>
            <a:ext cx="3406656" cy="1839594"/>
          </a:xfrm>
          <a:custGeom>
            <a:avLst/>
            <a:gdLst/>
            <a:ahLst/>
            <a:cxnLst/>
            <a:rect r="r" b="b" t="t" l="l"/>
            <a:pathLst>
              <a:path h="1839594" w="3406656">
                <a:moveTo>
                  <a:pt x="0" y="0"/>
                </a:moveTo>
                <a:lnTo>
                  <a:pt x="3406656" y="0"/>
                </a:lnTo>
                <a:lnTo>
                  <a:pt x="3406656" y="1839594"/>
                </a:lnTo>
                <a:lnTo>
                  <a:pt x="0" y="1839594"/>
                </a:lnTo>
                <a:lnTo>
                  <a:pt x="0" y="0"/>
                </a:lnTo>
                <a:close/>
              </a:path>
            </a:pathLst>
          </a:custGeom>
          <a:blipFill>
            <a:blip r:embed="rId6"/>
            <a:stretch>
              <a:fillRect l="0" t="0" r="0" b="0"/>
            </a:stretch>
          </a:blipFill>
        </p:spPr>
      </p:sp>
      <p:sp>
        <p:nvSpPr>
          <p:cNvPr name="TextBox 16" id="16"/>
          <p:cNvSpPr txBox="true"/>
          <p:nvPr/>
        </p:nvSpPr>
        <p:spPr>
          <a:xfrm rot="0">
            <a:off x="261424" y="242379"/>
            <a:ext cx="17765153" cy="1536843"/>
          </a:xfrm>
          <a:prstGeom prst="rect">
            <a:avLst/>
          </a:prstGeom>
        </p:spPr>
        <p:txBody>
          <a:bodyPr anchor="t" rtlCol="false" tIns="0" lIns="0" bIns="0" rIns="0">
            <a:spAutoFit/>
          </a:bodyPr>
          <a:lstStyle/>
          <a:p>
            <a:pPr algn="ctr" marL="0" indent="0" lvl="0">
              <a:lnSpc>
                <a:spcPts val="11502"/>
              </a:lnSpc>
              <a:spcBef>
                <a:spcPct val="0"/>
              </a:spcBef>
            </a:pPr>
            <a:r>
              <a:rPr lang="en-US" sz="8335" spc="816">
                <a:solidFill>
                  <a:srgbClr val="FFFFFF"/>
                </a:solidFill>
                <a:latin typeface="Codec Pro ExtraBold"/>
              </a:rPr>
              <a:t>ANÁLISIS DE LA PAGINA WEB</a:t>
            </a:r>
          </a:p>
        </p:txBody>
      </p:sp>
      <p:sp>
        <p:nvSpPr>
          <p:cNvPr name="TextBox 17" id="17"/>
          <p:cNvSpPr txBox="true"/>
          <p:nvPr/>
        </p:nvSpPr>
        <p:spPr>
          <a:xfrm rot="0">
            <a:off x="6299210" y="5241526"/>
            <a:ext cx="5689580" cy="988838"/>
          </a:xfrm>
          <a:prstGeom prst="rect">
            <a:avLst/>
          </a:prstGeom>
        </p:spPr>
        <p:txBody>
          <a:bodyPr anchor="t" rtlCol="false" tIns="0" lIns="0" bIns="0" rIns="0">
            <a:spAutoFit/>
          </a:bodyPr>
          <a:lstStyle/>
          <a:p>
            <a:pPr algn="ctr">
              <a:lnSpc>
                <a:spcPts val="3966"/>
              </a:lnSpc>
            </a:pPr>
            <a:r>
              <a:rPr lang="en-US" sz="2874" spc="281">
                <a:solidFill>
                  <a:srgbClr val="231F20"/>
                </a:solidFill>
                <a:latin typeface="Open Sauce Bold"/>
              </a:rPr>
              <a:t>Optimización para dispositivos móviles</a:t>
            </a:r>
          </a:p>
        </p:txBody>
      </p:sp>
      <p:sp>
        <p:nvSpPr>
          <p:cNvPr name="TextBox 18" id="18"/>
          <p:cNvSpPr txBox="true"/>
          <p:nvPr/>
        </p:nvSpPr>
        <p:spPr>
          <a:xfrm rot="0">
            <a:off x="1049032" y="5573154"/>
            <a:ext cx="3795876" cy="490144"/>
          </a:xfrm>
          <a:prstGeom prst="rect">
            <a:avLst/>
          </a:prstGeom>
        </p:spPr>
        <p:txBody>
          <a:bodyPr anchor="t" rtlCol="false" tIns="0" lIns="0" bIns="0" rIns="0">
            <a:spAutoFit/>
          </a:bodyPr>
          <a:lstStyle/>
          <a:p>
            <a:pPr algn="ctr">
              <a:lnSpc>
                <a:spcPts val="3966"/>
              </a:lnSpc>
            </a:pPr>
            <a:r>
              <a:rPr lang="en-US" sz="2874" spc="281">
                <a:solidFill>
                  <a:srgbClr val="231F20"/>
                </a:solidFill>
                <a:latin typeface="Open Sauce Bold"/>
              </a:rPr>
              <a:t>Funcionalidades</a:t>
            </a:r>
          </a:p>
        </p:txBody>
      </p:sp>
      <p:sp>
        <p:nvSpPr>
          <p:cNvPr name="TextBox 19" id="19"/>
          <p:cNvSpPr txBox="true"/>
          <p:nvPr/>
        </p:nvSpPr>
        <p:spPr>
          <a:xfrm rot="0">
            <a:off x="13355455" y="5423425"/>
            <a:ext cx="4049232" cy="988838"/>
          </a:xfrm>
          <a:prstGeom prst="rect">
            <a:avLst/>
          </a:prstGeom>
        </p:spPr>
        <p:txBody>
          <a:bodyPr anchor="t" rtlCol="false" tIns="0" lIns="0" bIns="0" rIns="0">
            <a:spAutoFit/>
          </a:bodyPr>
          <a:lstStyle/>
          <a:p>
            <a:pPr algn="ctr">
              <a:lnSpc>
                <a:spcPts val="3966"/>
              </a:lnSpc>
            </a:pPr>
            <a:r>
              <a:rPr lang="en-US" sz="2874" spc="281">
                <a:solidFill>
                  <a:srgbClr val="231F20"/>
                </a:solidFill>
                <a:latin typeface="Open Sauce Bold"/>
              </a:rPr>
              <a:t>Velocidad de carga</a:t>
            </a:r>
          </a:p>
        </p:txBody>
      </p:sp>
      <p:sp>
        <p:nvSpPr>
          <p:cNvPr name="TextBox 20" id="20"/>
          <p:cNvSpPr txBox="true"/>
          <p:nvPr/>
        </p:nvSpPr>
        <p:spPr>
          <a:xfrm rot="0">
            <a:off x="204821" y="6933962"/>
            <a:ext cx="5484298" cy="1915456"/>
          </a:xfrm>
          <a:prstGeom prst="rect">
            <a:avLst/>
          </a:prstGeom>
        </p:spPr>
        <p:txBody>
          <a:bodyPr anchor="t" rtlCol="false" tIns="0" lIns="0" bIns="0" rIns="0">
            <a:spAutoFit/>
          </a:bodyPr>
          <a:lstStyle/>
          <a:p>
            <a:pPr algn="ctr">
              <a:lnSpc>
                <a:spcPts val="3124"/>
              </a:lnSpc>
            </a:pPr>
            <a:r>
              <a:rPr lang="en-US" sz="2263" spc="221">
                <a:solidFill>
                  <a:srgbClr val="231F20"/>
                </a:solidFill>
                <a:latin typeface="Open Sauce"/>
              </a:rPr>
              <a:t>En las funcionalidades si se tiene en la mayor parte y con enlaces verdaderos, se integró imágenes verdaderas y similares a la página original.</a:t>
            </a:r>
          </a:p>
        </p:txBody>
      </p:sp>
      <p:sp>
        <p:nvSpPr>
          <p:cNvPr name="TextBox 21" id="21"/>
          <p:cNvSpPr txBox="true"/>
          <p:nvPr/>
        </p:nvSpPr>
        <p:spPr>
          <a:xfrm rot="0">
            <a:off x="6401851" y="6933962"/>
            <a:ext cx="5484298" cy="2301277"/>
          </a:xfrm>
          <a:prstGeom prst="rect">
            <a:avLst/>
          </a:prstGeom>
        </p:spPr>
        <p:txBody>
          <a:bodyPr anchor="t" rtlCol="false" tIns="0" lIns="0" bIns="0" rIns="0">
            <a:spAutoFit/>
          </a:bodyPr>
          <a:lstStyle/>
          <a:p>
            <a:pPr algn="ctr">
              <a:lnSpc>
                <a:spcPts val="3124"/>
              </a:lnSpc>
            </a:pPr>
            <a:r>
              <a:rPr lang="en-US" sz="2263" spc="221">
                <a:solidFill>
                  <a:srgbClr val="231F20"/>
                </a:solidFill>
                <a:latin typeface="Open Sauce"/>
              </a:rPr>
              <a:t>En este aspecto no es el mejor debido a que la pagina no es adaptable a los dispositivos móviles aparte de ello el diseño e imágenes son los mejores en móvil.</a:t>
            </a:r>
          </a:p>
        </p:txBody>
      </p:sp>
      <p:sp>
        <p:nvSpPr>
          <p:cNvPr name="TextBox 22" id="22"/>
          <p:cNvSpPr txBox="true"/>
          <p:nvPr/>
        </p:nvSpPr>
        <p:spPr>
          <a:xfrm rot="0">
            <a:off x="12598882" y="6933962"/>
            <a:ext cx="5484298" cy="2301277"/>
          </a:xfrm>
          <a:prstGeom prst="rect">
            <a:avLst/>
          </a:prstGeom>
        </p:spPr>
        <p:txBody>
          <a:bodyPr anchor="t" rtlCol="false" tIns="0" lIns="0" bIns="0" rIns="0">
            <a:spAutoFit/>
          </a:bodyPr>
          <a:lstStyle/>
          <a:p>
            <a:pPr algn="ctr">
              <a:lnSpc>
                <a:spcPts val="3124"/>
              </a:lnSpc>
            </a:pPr>
            <a:r>
              <a:rPr lang="en-US" sz="2263" spc="221">
                <a:solidFill>
                  <a:srgbClr val="231F20"/>
                </a:solidFill>
                <a:latin typeface="Open Sauce"/>
              </a:rPr>
              <a:t>En la velocidad de carga el tiempo de carga de la pagina web es la mejor, algunos factores que pueden influir en la velocidad es que las imágenes son optimas y bajas en peso.</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204821" y="374453"/>
            <a:ext cx="17878359" cy="2165353"/>
            <a:chOff x="0" y="0"/>
            <a:chExt cx="4708703" cy="570299"/>
          </a:xfrm>
        </p:grpSpPr>
        <p:sp>
          <p:nvSpPr>
            <p:cNvPr name="Freeform 4" id="4"/>
            <p:cNvSpPr/>
            <p:nvPr/>
          </p:nvSpPr>
          <p:spPr>
            <a:xfrm flipH="false" flipV="false" rot="0">
              <a:off x="0" y="0"/>
              <a:ext cx="4708704" cy="570299"/>
            </a:xfrm>
            <a:custGeom>
              <a:avLst/>
              <a:gdLst/>
              <a:ahLst/>
              <a:cxnLst/>
              <a:rect r="r" b="b" t="t" l="l"/>
              <a:pathLst>
                <a:path h="570299" w="4708704">
                  <a:moveTo>
                    <a:pt x="0" y="0"/>
                  </a:moveTo>
                  <a:lnTo>
                    <a:pt x="4708704" y="0"/>
                  </a:lnTo>
                  <a:lnTo>
                    <a:pt x="4708704" y="570299"/>
                  </a:lnTo>
                  <a:lnTo>
                    <a:pt x="0" y="570299"/>
                  </a:lnTo>
                  <a:close/>
                </a:path>
              </a:pathLst>
            </a:custGeom>
            <a:solidFill>
              <a:srgbClr val="1C5739"/>
            </a:solidFill>
          </p:spPr>
        </p:sp>
        <p:sp>
          <p:nvSpPr>
            <p:cNvPr name="TextBox 5" id="5"/>
            <p:cNvSpPr txBox="true"/>
            <p:nvPr/>
          </p:nvSpPr>
          <p:spPr>
            <a:xfrm>
              <a:off x="0" y="-19050"/>
              <a:ext cx="4708703" cy="589349"/>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6" id="6"/>
          <p:cNvSpPr/>
          <p:nvPr/>
        </p:nvSpPr>
        <p:spPr>
          <a:xfrm flipH="false" flipV="false" rot="0">
            <a:off x="240084" y="385687"/>
            <a:ext cx="17786493" cy="2154119"/>
          </a:xfrm>
          <a:custGeom>
            <a:avLst/>
            <a:gdLst/>
            <a:ahLst/>
            <a:cxnLst/>
            <a:rect r="r" b="b" t="t" l="l"/>
            <a:pathLst>
              <a:path h="2154119" w="17786493">
                <a:moveTo>
                  <a:pt x="0" y="0"/>
                </a:moveTo>
                <a:lnTo>
                  <a:pt x="17786492" y="0"/>
                </a:lnTo>
                <a:lnTo>
                  <a:pt x="17786492" y="2154119"/>
                </a:lnTo>
                <a:lnTo>
                  <a:pt x="0" y="2154119"/>
                </a:lnTo>
                <a:lnTo>
                  <a:pt x="0" y="0"/>
                </a:lnTo>
                <a:close/>
              </a:path>
            </a:pathLst>
          </a:custGeom>
          <a:blipFill>
            <a:blip r:embed="rId3">
              <a:alphaModFix amt="18000"/>
            </a:blip>
            <a:stretch>
              <a:fillRect l="0" t="-225232" r="0" b="-225232"/>
            </a:stretch>
          </a:blipFill>
        </p:spPr>
      </p:sp>
      <p:grpSp>
        <p:nvGrpSpPr>
          <p:cNvPr name="Group 7" id="7"/>
          <p:cNvGrpSpPr/>
          <p:nvPr/>
        </p:nvGrpSpPr>
        <p:grpSpPr>
          <a:xfrm rot="0">
            <a:off x="6016482" y="3566227"/>
            <a:ext cx="58458" cy="5692073"/>
            <a:chOff x="0" y="0"/>
            <a:chExt cx="12543" cy="1221339"/>
          </a:xfrm>
        </p:grpSpPr>
        <p:sp>
          <p:nvSpPr>
            <p:cNvPr name="Freeform 8" id="8"/>
            <p:cNvSpPr/>
            <p:nvPr/>
          </p:nvSpPr>
          <p:spPr>
            <a:xfrm flipH="false" flipV="false" rot="0">
              <a:off x="0" y="0"/>
              <a:ext cx="12543" cy="1221339"/>
            </a:xfrm>
            <a:custGeom>
              <a:avLst/>
              <a:gdLst/>
              <a:ahLst/>
              <a:cxnLst/>
              <a:rect r="r" b="b" t="t" l="l"/>
              <a:pathLst>
                <a:path h="1221339" w="12543">
                  <a:moveTo>
                    <a:pt x="0" y="0"/>
                  </a:moveTo>
                  <a:lnTo>
                    <a:pt x="12543" y="0"/>
                  </a:lnTo>
                  <a:lnTo>
                    <a:pt x="12543" y="1221339"/>
                  </a:lnTo>
                  <a:lnTo>
                    <a:pt x="0" y="1221339"/>
                  </a:lnTo>
                  <a:close/>
                </a:path>
              </a:pathLst>
            </a:custGeom>
            <a:solidFill>
              <a:srgbClr val="009245"/>
            </a:solidFill>
          </p:spPr>
        </p:sp>
        <p:sp>
          <p:nvSpPr>
            <p:cNvPr name="TextBox 9" id="9"/>
            <p:cNvSpPr txBox="true"/>
            <p:nvPr/>
          </p:nvSpPr>
          <p:spPr>
            <a:xfrm>
              <a:off x="0" y="-19050"/>
              <a:ext cx="12543" cy="1240389"/>
            </a:xfrm>
            <a:prstGeom prst="rect">
              <a:avLst/>
            </a:prstGeom>
          </p:spPr>
          <p:txBody>
            <a:bodyPr anchor="ctr" rtlCol="false" tIns="50800" lIns="50800" bIns="50800" rIns="50800"/>
            <a:lstStyle/>
            <a:p>
              <a:pPr algn="ctr">
                <a:lnSpc>
                  <a:spcPts val="2859"/>
                </a:lnSpc>
              </a:pPr>
            </a:p>
          </p:txBody>
        </p:sp>
      </p:grpSp>
      <p:grpSp>
        <p:nvGrpSpPr>
          <p:cNvPr name="Group 10" id="10"/>
          <p:cNvGrpSpPr/>
          <p:nvPr/>
        </p:nvGrpSpPr>
        <p:grpSpPr>
          <a:xfrm rot="0">
            <a:off x="12213060" y="3566227"/>
            <a:ext cx="58458" cy="5692073"/>
            <a:chOff x="0" y="0"/>
            <a:chExt cx="12543" cy="1221339"/>
          </a:xfrm>
        </p:grpSpPr>
        <p:sp>
          <p:nvSpPr>
            <p:cNvPr name="Freeform 11" id="11"/>
            <p:cNvSpPr/>
            <p:nvPr/>
          </p:nvSpPr>
          <p:spPr>
            <a:xfrm flipH="false" flipV="false" rot="0">
              <a:off x="0" y="0"/>
              <a:ext cx="12543" cy="1221339"/>
            </a:xfrm>
            <a:custGeom>
              <a:avLst/>
              <a:gdLst/>
              <a:ahLst/>
              <a:cxnLst/>
              <a:rect r="r" b="b" t="t" l="l"/>
              <a:pathLst>
                <a:path h="1221339" w="12543">
                  <a:moveTo>
                    <a:pt x="0" y="0"/>
                  </a:moveTo>
                  <a:lnTo>
                    <a:pt x="12543" y="0"/>
                  </a:lnTo>
                  <a:lnTo>
                    <a:pt x="12543" y="1221339"/>
                  </a:lnTo>
                  <a:lnTo>
                    <a:pt x="0" y="1221339"/>
                  </a:lnTo>
                  <a:close/>
                </a:path>
              </a:pathLst>
            </a:custGeom>
            <a:solidFill>
              <a:srgbClr val="009245"/>
            </a:solidFill>
          </p:spPr>
        </p:sp>
        <p:sp>
          <p:nvSpPr>
            <p:cNvPr name="TextBox 12" id="12"/>
            <p:cNvSpPr txBox="true"/>
            <p:nvPr/>
          </p:nvSpPr>
          <p:spPr>
            <a:xfrm>
              <a:off x="0" y="-19050"/>
              <a:ext cx="12543" cy="1240389"/>
            </a:xfrm>
            <a:prstGeom prst="rect">
              <a:avLst/>
            </a:prstGeom>
          </p:spPr>
          <p:txBody>
            <a:bodyPr anchor="ctr" rtlCol="false" tIns="50800" lIns="50800" bIns="50800" rIns="50800"/>
            <a:lstStyle/>
            <a:p>
              <a:pPr algn="ctr">
                <a:lnSpc>
                  <a:spcPts val="2859"/>
                </a:lnSpc>
              </a:pPr>
            </a:p>
          </p:txBody>
        </p:sp>
      </p:grpSp>
      <p:sp>
        <p:nvSpPr>
          <p:cNvPr name="Freeform 13" id="13"/>
          <p:cNvSpPr/>
          <p:nvPr/>
        </p:nvSpPr>
        <p:spPr>
          <a:xfrm flipH="false" flipV="false" rot="0">
            <a:off x="871133" y="3455845"/>
            <a:ext cx="4817986" cy="1839594"/>
          </a:xfrm>
          <a:custGeom>
            <a:avLst/>
            <a:gdLst/>
            <a:ahLst/>
            <a:cxnLst/>
            <a:rect r="r" b="b" t="t" l="l"/>
            <a:pathLst>
              <a:path h="1839594" w="4817986">
                <a:moveTo>
                  <a:pt x="0" y="0"/>
                </a:moveTo>
                <a:lnTo>
                  <a:pt x="4817985" y="0"/>
                </a:lnTo>
                <a:lnTo>
                  <a:pt x="4817985" y="1839594"/>
                </a:lnTo>
                <a:lnTo>
                  <a:pt x="0" y="1839594"/>
                </a:lnTo>
                <a:lnTo>
                  <a:pt x="0" y="0"/>
                </a:lnTo>
                <a:close/>
              </a:path>
            </a:pathLst>
          </a:custGeom>
          <a:blipFill>
            <a:blip r:embed="rId4"/>
            <a:stretch>
              <a:fillRect l="0" t="0" r="0" b="0"/>
            </a:stretch>
          </a:blipFill>
        </p:spPr>
      </p:sp>
      <p:sp>
        <p:nvSpPr>
          <p:cNvPr name="Freeform 14" id="14"/>
          <p:cNvSpPr/>
          <p:nvPr/>
        </p:nvSpPr>
        <p:spPr>
          <a:xfrm flipH="false" flipV="false" rot="0">
            <a:off x="7690073" y="2738533"/>
            <a:ext cx="2886513" cy="2891771"/>
          </a:xfrm>
          <a:custGeom>
            <a:avLst/>
            <a:gdLst/>
            <a:ahLst/>
            <a:cxnLst/>
            <a:rect r="r" b="b" t="t" l="l"/>
            <a:pathLst>
              <a:path h="2891771" w="2886513">
                <a:moveTo>
                  <a:pt x="0" y="0"/>
                </a:moveTo>
                <a:lnTo>
                  <a:pt x="2886514" y="0"/>
                </a:lnTo>
                <a:lnTo>
                  <a:pt x="2886514" y="2891771"/>
                </a:lnTo>
                <a:lnTo>
                  <a:pt x="0" y="2891771"/>
                </a:lnTo>
                <a:lnTo>
                  <a:pt x="0" y="0"/>
                </a:lnTo>
                <a:close/>
              </a:path>
            </a:pathLst>
          </a:custGeom>
          <a:blipFill>
            <a:blip r:embed="rId5"/>
            <a:stretch>
              <a:fillRect l="0" t="0" r="0" b="0"/>
            </a:stretch>
          </a:blipFill>
        </p:spPr>
      </p:sp>
      <p:sp>
        <p:nvSpPr>
          <p:cNvPr name="Freeform 15" id="15"/>
          <p:cNvSpPr/>
          <p:nvPr/>
        </p:nvSpPr>
        <p:spPr>
          <a:xfrm flipH="false" flipV="false" rot="0">
            <a:off x="13909818" y="2797085"/>
            <a:ext cx="2821007" cy="2833219"/>
          </a:xfrm>
          <a:custGeom>
            <a:avLst/>
            <a:gdLst/>
            <a:ahLst/>
            <a:cxnLst/>
            <a:rect r="r" b="b" t="t" l="l"/>
            <a:pathLst>
              <a:path h="2833219" w="2821007">
                <a:moveTo>
                  <a:pt x="0" y="0"/>
                </a:moveTo>
                <a:lnTo>
                  <a:pt x="2821006" y="0"/>
                </a:lnTo>
                <a:lnTo>
                  <a:pt x="2821006" y="2833219"/>
                </a:lnTo>
                <a:lnTo>
                  <a:pt x="0" y="2833219"/>
                </a:lnTo>
                <a:lnTo>
                  <a:pt x="0" y="0"/>
                </a:lnTo>
                <a:close/>
              </a:path>
            </a:pathLst>
          </a:custGeom>
          <a:blipFill>
            <a:blip r:embed="rId6"/>
            <a:stretch>
              <a:fillRect l="0" t="0" r="0" b="0"/>
            </a:stretch>
          </a:blipFill>
        </p:spPr>
      </p:sp>
      <p:sp>
        <p:nvSpPr>
          <p:cNvPr name="TextBox 16" id="16"/>
          <p:cNvSpPr txBox="true"/>
          <p:nvPr/>
        </p:nvSpPr>
        <p:spPr>
          <a:xfrm rot="0">
            <a:off x="261424" y="242379"/>
            <a:ext cx="17765153" cy="1536843"/>
          </a:xfrm>
          <a:prstGeom prst="rect">
            <a:avLst/>
          </a:prstGeom>
        </p:spPr>
        <p:txBody>
          <a:bodyPr anchor="t" rtlCol="false" tIns="0" lIns="0" bIns="0" rIns="0">
            <a:spAutoFit/>
          </a:bodyPr>
          <a:lstStyle/>
          <a:p>
            <a:pPr algn="ctr" marL="0" indent="0" lvl="0">
              <a:lnSpc>
                <a:spcPts val="11502"/>
              </a:lnSpc>
              <a:spcBef>
                <a:spcPct val="0"/>
              </a:spcBef>
            </a:pPr>
            <a:r>
              <a:rPr lang="en-US" sz="8335" spc="816">
                <a:solidFill>
                  <a:srgbClr val="FFFFFF"/>
                </a:solidFill>
                <a:latin typeface="Codec Pro ExtraBold"/>
              </a:rPr>
              <a:t>ANÁLISIS DE LA PAGINA WEB</a:t>
            </a:r>
          </a:p>
        </p:txBody>
      </p:sp>
      <p:sp>
        <p:nvSpPr>
          <p:cNvPr name="TextBox 17" id="17"/>
          <p:cNvSpPr txBox="true"/>
          <p:nvPr/>
        </p:nvSpPr>
        <p:spPr>
          <a:xfrm rot="0">
            <a:off x="6299210" y="5573154"/>
            <a:ext cx="5689580" cy="490144"/>
          </a:xfrm>
          <a:prstGeom prst="rect">
            <a:avLst/>
          </a:prstGeom>
        </p:spPr>
        <p:txBody>
          <a:bodyPr anchor="t" rtlCol="false" tIns="0" lIns="0" bIns="0" rIns="0">
            <a:spAutoFit/>
          </a:bodyPr>
          <a:lstStyle/>
          <a:p>
            <a:pPr algn="ctr">
              <a:lnSpc>
                <a:spcPts val="3966"/>
              </a:lnSpc>
            </a:pPr>
            <a:r>
              <a:rPr lang="en-US" sz="2874" spc="281">
                <a:solidFill>
                  <a:srgbClr val="231F20"/>
                </a:solidFill>
                <a:latin typeface="Open Sauce Bold"/>
              </a:rPr>
              <a:t>Accesibilidad</a:t>
            </a:r>
          </a:p>
        </p:txBody>
      </p:sp>
      <p:sp>
        <p:nvSpPr>
          <p:cNvPr name="TextBox 18" id="18"/>
          <p:cNvSpPr txBox="true"/>
          <p:nvPr/>
        </p:nvSpPr>
        <p:spPr>
          <a:xfrm rot="0">
            <a:off x="1049032" y="5573154"/>
            <a:ext cx="3795876" cy="490144"/>
          </a:xfrm>
          <a:prstGeom prst="rect">
            <a:avLst/>
          </a:prstGeom>
        </p:spPr>
        <p:txBody>
          <a:bodyPr anchor="t" rtlCol="false" tIns="0" lIns="0" bIns="0" rIns="0">
            <a:spAutoFit/>
          </a:bodyPr>
          <a:lstStyle/>
          <a:p>
            <a:pPr algn="ctr">
              <a:lnSpc>
                <a:spcPts val="3966"/>
              </a:lnSpc>
            </a:pPr>
            <a:r>
              <a:rPr lang="en-US" sz="2874" spc="281">
                <a:solidFill>
                  <a:srgbClr val="231F20"/>
                </a:solidFill>
                <a:latin typeface="Open Sauce Bold"/>
              </a:rPr>
              <a:t>SEO</a:t>
            </a:r>
          </a:p>
        </p:txBody>
      </p:sp>
      <p:sp>
        <p:nvSpPr>
          <p:cNvPr name="TextBox 19" id="19"/>
          <p:cNvSpPr txBox="true"/>
          <p:nvPr/>
        </p:nvSpPr>
        <p:spPr>
          <a:xfrm rot="0">
            <a:off x="13355455" y="5573154"/>
            <a:ext cx="4049232" cy="490144"/>
          </a:xfrm>
          <a:prstGeom prst="rect">
            <a:avLst/>
          </a:prstGeom>
        </p:spPr>
        <p:txBody>
          <a:bodyPr anchor="t" rtlCol="false" tIns="0" lIns="0" bIns="0" rIns="0">
            <a:spAutoFit/>
          </a:bodyPr>
          <a:lstStyle/>
          <a:p>
            <a:pPr algn="ctr">
              <a:lnSpc>
                <a:spcPts val="3966"/>
              </a:lnSpc>
            </a:pPr>
            <a:r>
              <a:rPr lang="en-US" sz="2874" spc="281">
                <a:solidFill>
                  <a:srgbClr val="231F20"/>
                </a:solidFill>
                <a:latin typeface="Open Sauce Bold"/>
              </a:rPr>
              <a:t>Seguridad</a:t>
            </a:r>
          </a:p>
        </p:txBody>
      </p:sp>
      <p:sp>
        <p:nvSpPr>
          <p:cNvPr name="TextBox 20" id="20"/>
          <p:cNvSpPr txBox="true"/>
          <p:nvPr/>
        </p:nvSpPr>
        <p:spPr>
          <a:xfrm rot="0">
            <a:off x="204821" y="6933962"/>
            <a:ext cx="5484298" cy="3072921"/>
          </a:xfrm>
          <a:prstGeom prst="rect">
            <a:avLst/>
          </a:prstGeom>
        </p:spPr>
        <p:txBody>
          <a:bodyPr anchor="t" rtlCol="false" tIns="0" lIns="0" bIns="0" rIns="0">
            <a:spAutoFit/>
          </a:bodyPr>
          <a:lstStyle/>
          <a:p>
            <a:pPr algn="ctr">
              <a:lnSpc>
                <a:spcPts val="3124"/>
              </a:lnSpc>
            </a:pPr>
            <a:r>
              <a:rPr lang="en-US" sz="2263" spc="221">
                <a:solidFill>
                  <a:srgbClr val="231F20"/>
                </a:solidFill>
                <a:latin typeface="Open Sauce"/>
              </a:rPr>
              <a:t>La página no tiene ningún atributo meta para le SEO con el que pueda ayudar en la búsqueda con Google o buscadores.</a:t>
            </a:r>
          </a:p>
          <a:p>
            <a:pPr algn="ctr">
              <a:lnSpc>
                <a:spcPts val="3124"/>
              </a:lnSpc>
            </a:pPr>
            <a:r>
              <a:rPr lang="en-US" sz="2263" spc="221">
                <a:solidFill>
                  <a:srgbClr val="231F20"/>
                </a:solidFill>
                <a:latin typeface="Open Sauce"/>
              </a:rPr>
              <a:t> Pero si se tiene enlaces Internos y externos y estos enlaces son confiables.</a:t>
            </a:r>
          </a:p>
        </p:txBody>
      </p:sp>
      <p:sp>
        <p:nvSpPr>
          <p:cNvPr name="TextBox 21" id="21"/>
          <p:cNvSpPr txBox="true"/>
          <p:nvPr/>
        </p:nvSpPr>
        <p:spPr>
          <a:xfrm rot="0">
            <a:off x="6401851" y="6933962"/>
            <a:ext cx="5484298" cy="1915456"/>
          </a:xfrm>
          <a:prstGeom prst="rect">
            <a:avLst/>
          </a:prstGeom>
        </p:spPr>
        <p:txBody>
          <a:bodyPr anchor="t" rtlCol="false" tIns="0" lIns="0" bIns="0" rIns="0">
            <a:spAutoFit/>
          </a:bodyPr>
          <a:lstStyle/>
          <a:p>
            <a:pPr algn="ctr">
              <a:lnSpc>
                <a:spcPts val="3124"/>
              </a:lnSpc>
            </a:pPr>
            <a:r>
              <a:rPr lang="en-US" sz="2263" spc="221">
                <a:solidFill>
                  <a:srgbClr val="231F20"/>
                </a:solidFill>
                <a:latin typeface="Open Sauce"/>
              </a:rPr>
              <a:t>No se cumple con todos los estándares pedidos (WCAG) y no tiene un estudio previo sobre acceso a personas con discapacidad.</a:t>
            </a:r>
          </a:p>
        </p:txBody>
      </p:sp>
      <p:sp>
        <p:nvSpPr>
          <p:cNvPr name="TextBox 22" id="22"/>
          <p:cNvSpPr txBox="true"/>
          <p:nvPr/>
        </p:nvSpPr>
        <p:spPr>
          <a:xfrm rot="0">
            <a:off x="12598882" y="6933962"/>
            <a:ext cx="5484298" cy="1915456"/>
          </a:xfrm>
          <a:prstGeom prst="rect">
            <a:avLst/>
          </a:prstGeom>
        </p:spPr>
        <p:txBody>
          <a:bodyPr anchor="t" rtlCol="false" tIns="0" lIns="0" bIns="0" rIns="0">
            <a:spAutoFit/>
          </a:bodyPr>
          <a:lstStyle/>
          <a:p>
            <a:pPr algn="ctr">
              <a:lnSpc>
                <a:spcPts val="3124"/>
              </a:lnSpc>
            </a:pPr>
            <a:r>
              <a:rPr lang="en-US" sz="2263" spc="221">
                <a:solidFill>
                  <a:srgbClr val="231F20"/>
                </a:solidFill>
                <a:latin typeface="Open Sauce"/>
              </a:rPr>
              <a:t>La pagina web no tiene la seguridad SSL debido a que es una copia en relación de practica de habilidades de programación.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7E7CD4"/>
        </a:solidFill>
      </p:bgPr>
    </p:bg>
    <p:spTree>
      <p:nvGrpSpPr>
        <p:cNvPr id="1" name=""/>
        <p:cNvGrpSpPr/>
        <p:nvPr/>
      </p:nvGrpSpPr>
      <p:grpSpPr>
        <a:xfrm>
          <a:off x="0" y="0"/>
          <a:ext cx="0" cy="0"/>
          <a:chOff x="0" y="0"/>
          <a:chExt cx="0" cy="0"/>
        </a:xfrm>
      </p:grpSpPr>
      <p:sp>
        <p:nvSpPr>
          <p:cNvPr name="Freeform 2" id="2"/>
          <p:cNvSpPr/>
          <p:nvPr/>
        </p:nvSpPr>
        <p:spPr>
          <a:xfrm flipH="true" flipV="false" rot="-4989283">
            <a:off x="8802838" y="8485140"/>
            <a:ext cx="14550492" cy="5201801"/>
          </a:xfrm>
          <a:custGeom>
            <a:avLst/>
            <a:gdLst/>
            <a:ahLst/>
            <a:cxnLst/>
            <a:rect r="r" b="b" t="t" l="l"/>
            <a:pathLst>
              <a:path h="5201801" w="14550492">
                <a:moveTo>
                  <a:pt x="14550492" y="0"/>
                </a:moveTo>
                <a:lnTo>
                  <a:pt x="0" y="0"/>
                </a:lnTo>
                <a:lnTo>
                  <a:pt x="0" y="5201801"/>
                </a:lnTo>
                <a:lnTo>
                  <a:pt x="14550492" y="5201801"/>
                </a:lnTo>
                <a:lnTo>
                  <a:pt x="14550492"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672815" y="615156"/>
            <a:ext cx="12150920" cy="9345162"/>
          </a:xfrm>
          <a:custGeom>
            <a:avLst/>
            <a:gdLst/>
            <a:ahLst/>
            <a:cxnLst/>
            <a:rect r="r" b="b" t="t" l="l"/>
            <a:pathLst>
              <a:path h="9345162" w="12150920">
                <a:moveTo>
                  <a:pt x="0" y="0"/>
                </a:moveTo>
                <a:lnTo>
                  <a:pt x="12150920" y="0"/>
                </a:lnTo>
                <a:lnTo>
                  <a:pt x="12150920" y="9345163"/>
                </a:lnTo>
                <a:lnTo>
                  <a:pt x="0" y="934516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3782385" y="1901360"/>
            <a:ext cx="10723229" cy="1710690"/>
          </a:xfrm>
          <a:prstGeom prst="rect">
            <a:avLst/>
          </a:prstGeom>
        </p:spPr>
        <p:txBody>
          <a:bodyPr anchor="t" rtlCol="false" tIns="0" lIns="0" bIns="0" rIns="0">
            <a:spAutoFit/>
          </a:bodyPr>
          <a:lstStyle/>
          <a:p>
            <a:pPr algn="ctr">
              <a:lnSpc>
                <a:spcPts val="13860"/>
              </a:lnSpc>
              <a:spcBef>
                <a:spcPct val="0"/>
              </a:spcBef>
            </a:pPr>
            <a:r>
              <a:rPr lang="en-US" sz="9900" spc="326">
                <a:solidFill>
                  <a:srgbClr val="000000"/>
                </a:solidFill>
                <a:latin typeface="Marykate"/>
              </a:rPr>
              <a:t>CONCLUCIÓN</a:t>
            </a:r>
          </a:p>
        </p:txBody>
      </p:sp>
      <p:sp>
        <p:nvSpPr>
          <p:cNvPr name="Freeform 5" id="5"/>
          <p:cNvSpPr/>
          <p:nvPr/>
        </p:nvSpPr>
        <p:spPr>
          <a:xfrm flipH="false" flipV="false" rot="9564750">
            <a:off x="-11117826" y="25266"/>
            <a:ext cx="19733662" cy="7054784"/>
          </a:xfrm>
          <a:custGeom>
            <a:avLst/>
            <a:gdLst/>
            <a:ahLst/>
            <a:cxnLst/>
            <a:rect r="r" b="b" t="t" l="l"/>
            <a:pathLst>
              <a:path h="7054784" w="19733662">
                <a:moveTo>
                  <a:pt x="0" y="0"/>
                </a:moveTo>
                <a:lnTo>
                  <a:pt x="19733662" y="0"/>
                </a:lnTo>
                <a:lnTo>
                  <a:pt x="19733662" y="7054784"/>
                </a:lnTo>
                <a:lnTo>
                  <a:pt x="0" y="705478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422859">
            <a:off x="695737" y="6974233"/>
            <a:ext cx="3081335" cy="1904825"/>
          </a:xfrm>
          <a:custGeom>
            <a:avLst/>
            <a:gdLst/>
            <a:ahLst/>
            <a:cxnLst/>
            <a:rect r="r" b="b" t="t" l="l"/>
            <a:pathLst>
              <a:path h="1904825" w="3081335">
                <a:moveTo>
                  <a:pt x="0" y="0"/>
                </a:moveTo>
                <a:lnTo>
                  <a:pt x="3081336" y="0"/>
                </a:lnTo>
                <a:lnTo>
                  <a:pt x="3081336" y="1904825"/>
                </a:lnTo>
                <a:lnTo>
                  <a:pt x="0" y="190482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265901">
            <a:off x="7963975" y="523338"/>
            <a:ext cx="2360050" cy="1498631"/>
          </a:xfrm>
          <a:custGeom>
            <a:avLst/>
            <a:gdLst/>
            <a:ahLst/>
            <a:cxnLst/>
            <a:rect r="r" b="b" t="t" l="l"/>
            <a:pathLst>
              <a:path h="1498631" w="2360050">
                <a:moveTo>
                  <a:pt x="0" y="0"/>
                </a:moveTo>
                <a:lnTo>
                  <a:pt x="2360050" y="0"/>
                </a:lnTo>
                <a:lnTo>
                  <a:pt x="2360050" y="1498631"/>
                </a:lnTo>
                <a:lnTo>
                  <a:pt x="0" y="1498631"/>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true" flipV="false" rot="910398">
            <a:off x="15690725" y="1295966"/>
            <a:ext cx="3137151" cy="1939329"/>
          </a:xfrm>
          <a:custGeom>
            <a:avLst/>
            <a:gdLst/>
            <a:ahLst/>
            <a:cxnLst/>
            <a:rect r="r" b="b" t="t" l="l"/>
            <a:pathLst>
              <a:path h="1939329" w="3137151">
                <a:moveTo>
                  <a:pt x="3137150" y="0"/>
                </a:moveTo>
                <a:lnTo>
                  <a:pt x="0" y="0"/>
                </a:lnTo>
                <a:lnTo>
                  <a:pt x="0" y="1939330"/>
                </a:lnTo>
                <a:lnTo>
                  <a:pt x="3137150" y="1939330"/>
                </a:lnTo>
                <a:lnTo>
                  <a:pt x="313715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9" id="9"/>
          <p:cNvSpPr/>
          <p:nvPr/>
        </p:nvSpPr>
        <p:spPr>
          <a:xfrm flipH="false" flipV="false" rot="-205206">
            <a:off x="-2225973" y="-247916"/>
            <a:ext cx="6509346" cy="7601148"/>
          </a:xfrm>
          <a:custGeom>
            <a:avLst/>
            <a:gdLst/>
            <a:ahLst/>
            <a:cxnLst/>
            <a:rect r="r" b="b" t="t" l="l"/>
            <a:pathLst>
              <a:path h="7601148" w="6509346">
                <a:moveTo>
                  <a:pt x="0" y="0"/>
                </a:moveTo>
                <a:lnTo>
                  <a:pt x="6509346" y="0"/>
                </a:lnTo>
                <a:lnTo>
                  <a:pt x="6509346" y="7601148"/>
                </a:lnTo>
                <a:lnTo>
                  <a:pt x="0" y="7601148"/>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TextBox 10" id="10"/>
          <p:cNvSpPr txBox="true"/>
          <p:nvPr/>
        </p:nvSpPr>
        <p:spPr>
          <a:xfrm rot="0">
            <a:off x="3782385" y="4191911"/>
            <a:ext cx="11692930" cy="4868984"/>
          </a:xfrm>
          <a:prstGeom prst="rect">
            <a:avLst/>
          </a:prstGeom>
        </p:spPr>
        <p:txBody>
          <a:bodyPr anchor="t" rtlCol="false" tIns="0" lIns="0" bIns="0" rIns="0">
            <a:spAutoFit/>
          </a:bodyPr>
          <a:lstStyle/>
          <a:p>
            <a:pPr algn="ctr">
              <a:lnSpc>
                <a:spcPts val="4274"/>
              </a:lnSpc>
              <a:spcBef>
                <a:spcPct val="0"/>
              </a:spcBef>
            </a:pPr>
            <a:r>
              <a:rPr lang="en-US" sz="3053">
                <a:solidFill>
                  <a:srgbClr val="000000"/>
                </a:solidFill>
                <a:latin typeface="Poppins Medium"/>
              </a:rPr>
              <a:t>Tras analizar la página web replicada, se identificaron deficiencias en navegabilidad, diseño y adaptabilidad para dispositivos móviles, aunque el contenido es claro y relevante. Se destacan la presencia de enlaces funcionales y la velocidad de carga óptima, pero se necesita mejorar la optimización SEO, accesibilidad y seguridad. En resumen, se recomienda una revisión exhaustiva y medidas correctivas para mejorar la experiencia del usuario y abordar los desafíos identificados.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DAGAiGzAYXw</dc:identifier>
  <dcterms:modified xsi:type="dcterms:W3CDTF">2011-08-01T06:04:30Z</dcterms:modified>
  <cp:revision>1</cp:revision>
  <dc:title>informe de la</dc:title>
</cp:coreProperties>
</file>

<file path=docProps/thumbnail.jpeg>
</file>